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2"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9144000"/>
  <p:notesSz cx="6858000" cy="9144000"/>
  <p:embeddedFontLs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C96DB15-0A0B-447A-8603-ED2E823C7EDF}">
  <a:tblStyle styleId="{BC96DB15-0A0B-447A-8603-ED2E823C7ED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Roboto-bold.fntdata"/><Relationship Id="rId23" Type="http://schemas.openxmlformats.org/officeDocument/2006/relationships/slide" Target="slides/slide17.xml"/><Relationship Id="rId45"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Roboto-boldItalic.fntdata"/><Relationship Id="rId25" Type="http://schemas.openxmlformats.org/officeDocument/2006/relationships/slide" Target="slides/slide19.xml"/><Relationship Id="rId47"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restaurant.us/read/light-dependent-reaction-diagram.html" TargetMode="External"/><Relationship Id="rId3" Type="http://schemas.openxmlformats.org/officeDocument/2006/relationships/hyperlink" Target="http://www.conairscales.com/body-analysis.php?page=body-fat" TargetMode="External"/><Relationship Id="rId4" Type="http://schemas.openxmlformats.org/officeDocument/2006/relationships/hyperlink" Target="https://www.wiley.com/college/pratt/0471393878/student/structure/biological_molecules/index.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illinginstruments.com/load-cells-pressure-sensors/" TargetMode="External"/><Relationship Id="rId3" Type="http://schemas.openxmlformats.org/officeDocument/2006/relationships/hyperlink" Target="https://www.quora.com/The-food-synthesized-by-plants-is-stored-a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ples.com/Logitech-Z207-Bluetooth-Computer-Speakers-Black/product_2791667" TargetMode="External"/><Relationship Id="rId3" Type="http://schemas.openxmlformats.org/officeDocument/2006/relationships/hyperlink" Target="https://www.shutterstock.com/image-photo/woman-talking-through-megaphone-isolated-over-106051286" TargetMode="External"/><Relationship Id="rId4" Type="http://schemas.openxmlformats.org/officeDocument/2006/relationships/hyperlink" Target="http://hyperphysics.phy-astr.gsu.edu/hbase/Audio/amp.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nobugg.com/google-translate-app-supports-offline-translation-conversion-modes-many-regional-languages/" TargetMode="External"/><Relationship Id="rId3" Type="http://schemas.openxmlformats.org/officeDocument/2006/relationships/hyperlink" Target="https://www.lifewire.com/desktop-processor-buyers-guide-832443" TargetMode="External"/><Relationship Id="rId4" Type="http://schemas.openxmlformats.org/officeDocument/2006/relationships/hyperlink" Target="https://www.adafruit.com/product/5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xiaids.com/talking-bathroom-scale" TargetMode="External"/><Relationship Id="rId3" Type="http://schemas.openxmlformats.org/officeDocument/2006/relationships/hyperlink" Target="https://www.dell.com/en-us?~ck=m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 name="Shape 35"/>
        <p:cNvGrpSpPr/>
        <p:nvPr/>
      </p:nvGrpSpPr>
      <p:grpSpPr>
        <a:xfrm>
          <a:off x="0" y="0"/>
          <a:ext cx="0" cy="0"/>
          <a:chOff x="0" y="0"/>
          <a:chExt cx="0" cy="0"/>
        </a:xfrm>
      </p:grpSpPr>
      <p:sp>
        <p:nvSpPr>
          <p:cNvPr id="36" name="Google Shape;3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 name="Google Shape;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We are going to begin today’s presentation with an experiment. Have everyone find pulse using either radial artery (</a:t>
            </a:r>
            <a:r>
              <a:rPr lang="en-US">
                <a:solidFill>
                  <a:srgbClr val="222222"/>
                </a:solidFill>
                <a:highlight>
                  <a:srgbClr val="FFFFFF"/>
                </a:highlight>
                <a:latin typeface="Roboto"/>
                <a:ea typeface="Roboto"/>
                <a:cs typeface="Roboto"/>
                <a:sym typeface="Roboto"/>
              </a:rPr>
              <a:t>underside of the forearm; when the palm of the hand is pointing upwards, where the thumb meets the wrist) or the carotid artery (either side of the windpipe on the neck). Once everyone finds pulse state what the activity is (jumping jacks for 10 seconds unless alternate activity is necessary). </a:t>
            </a:r>
            <a:endParaRPr/>
          </a:p>
        </p:txBody>
      </p:sp>
      <p:sp>
        <p:nvSpPr>
          <p:cNvPr id="38" name="Google Shape;38;p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b7f94b8ac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b7f94b8a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4b7f94b8ac_1_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b7f94b8ac_1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b7f94b8a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4b7f94b8ac_1_1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b7f94b8ac_1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b7f94b8a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4b7f94b8ac_1_2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b7f94b8ac_1_4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188" name="Google Shape;188;g4b7f94b8ac_1_42:notes"/>
          <p:cNvSpPr/>
          <p:nvPr>
            <p:ph idx="2" type="sldImg"/>
          </p:nvPr>
        </p:nvSpPr>
        <p:spPr>
          <a:xfrm>
            <a:off x="1160463" y="698500"/>
            <a:ext cx="4538700" cy="340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89" name="Google Shape;189;g4b7f94b8ac_1_42:notes"/>
          <p:cNvSpPr txBox="1"/>
          <p:nvPr>
            <p:ph idx="1" type="body"/>
          </p:nvPr>
        </p:nvSpPr>
        <p:spPr>
          <a:xfrm>
            <a:off x="912812" y="4343400"/>
            <a:ext cx="5032500" cy="4113300"/>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Clr>
                <a:schemeClr val="dk1"/>
              </a:buClr>
              <a:buSzPts val="11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50"/>
              <a:buFont typeface="Calibri"/>
              <a:buNone/>
            </a:pPr>
            <a:r>
              <a:rPr b="0" i="0" lang="en-US" sz="1000" u="none" cap="none" strike="noStrike">
                <a:solidFill>
                  <a:schemeClr val="dk1"/>
                </a:solidFill>
                <a:latin typeface="Calibri"/>
                <a:ea typeface="Calibri"/>
                <a:cs typeface="Calibri"/>
                <a:sym typeface="Calibri"/>
              </a:rPr>
              <a:t>Reference:</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50"/>
              <a:buFont typeface="Calibri"/>
              <a:buNone/>
            </a:pPr>
            <a:r>
              <a:rPr b="0" i="0" lang="en-US" sz="1000" u="none" cap="none" strike="noStrike">
                <a:solidFill>
                  <a:schemeClr val="dk1"/>
                </a:solidFill>
                <a:latin typeface="Calibri"/>
                <a:ea typeface="Calibri"/>
                <a:cs typeface="Calibri"/>
                <a:sym typeface="Calibri"/>
              </a:rPr>
              <a:t>Katrina Aspmo, Torunn Berg, and Grethe Wibetoe, “Atmospheric Mercury Depletion Events (AMDEs) in Polar Regions During Arctic Spring,” presentation (Oslo, Norway: University of Oslo, 16 June 2004). </a:t>
            </a:r>
            <a:endParaRPr/>
          </a:p>
          <a:p>
            <a:pPr indent="0" lvl="0" marL="0" marR="0" rtl="0" algn="l">
              <a:spcBef>
                <a:spcPts val="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438c2af81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438c2af8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go back to the processor. This step is really important in biosensing for reading the data. Without the processor, the display may look something like this. You can see it’s very noisy and doesn’t look very pretty. The processor however, filters out the noise so the signal is much easier to read. </a:t>
            </a:r>
            <a:endParaRPr/>
          </a:p>
        </p:txBody>
      </p:sp>
      <p:sp>
        <p:nvSpPr>
          <p:cNvPr id="207" name="Google Shape;207;g6438c2af81_1_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216" name="Google Shape;216;p4:notes"/>
          <p:cNvSpPr/>
          <p:nvPr>
            <p:ph idx="2" type="sldImg"/>
          </p:nvPr>
        </p:nvSpPr>
        <p:spPr>
          <a:xfrm>
            <a:off x="1160463" y="698500"/>
            <a:ext cx="4538662" cy="3403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17" name="Google Shape;217;p4:notes"/>
          <p:cNvSpPr txBox="1"/>
          <p:nvPr>
            <p:ph idx="1" type="body"/>
          </p:nvPr>
        </p:nvSpPr>
        <p:spPr>
          <a:xfrm>
            <a:off x="912812" y="4343400"/>
            <a:ext cx="5032374" cy="4113211"/>
          </a:xfrm>
          <a:prstGeom prst="rect">
            <a:avLst/>
          </a:prstGeom>
          <a:noFill/>
          <a:ln>
            <a:noFill/>
          </a:ln>
        </p:spPr>
        <p:txBody>
          <a:bodyPr anchorCtr="0" anchor="t" bIns="44425" lIns="90450" spcFirstLastPara="1" rIns="90450" wrap="square" tIns="44425">
            <a:noAutofit/>
          </a:bodyPr>
          <a:lstStyle/>
          <a:p>
            <a:pPr indent="0" lvl="0" marL="0" marR="0" rtl="0" algn="l">
              <a:lnSpc>
                <a:spcPct val="100000"/>
              </a:lnSpc>
              <a:spcBef>
                <a:spcPts val="0"/>
              </a:spcBef>
              <a:spcAft>
                <a:spcPts val="0"/>
              </a:spcAft>
              <a:buClr>
                <a:schemeClr val="dk1"/>
              </a:buClr>
              <a:buSzPts val="1000"/>
              <a:buFont typeface="Arial"/>
              <a:buNone/>
            </a:pPr>
            <a:r>
              <a:rPr lang="en-US">
                <a:latin typeface="Calibri"/>
                <a:ea typeface="Calibri"/>
                <a:cs typeface="Calibri"/>
                <a:sym typeface="Calibri"/>
              </a:rPr>
              <a:t>Title slide:</a:t>
            </a:r>
            <a:endParaRPr>
              <a:latin typeface="Calibri"/>
              <a:ea typeface="Calibri"/>
              <a:cs typeface="Calibri"/>
              <a:sym typeface="Calibri"/>
            </a:endParaRPr>
          </a:p>
          <a:p>
            <a:pPr indent="0" lvl="0" marL="0" marR="0" rtl="0" algn="l">
              <a:lnSpc>
                <a:spcPct val="100000"/>
              </a:lnSpc>
              <a:spcBef>
                <a:spcPts val="0"/>
              </a:spcBef>
              <a:spcAft>
                <a:spcPts val="0"/>
              </a:spcAft>
              <a:buClr>
                <a:schemeClr val="dk1"/>
              </a:buClr>
              <a:buSzPts val="1000"/>
              <a:buFont typeface="Arial"/>
              <a:buNone/>
            </a:pPr>
            <a:r>
              <a:rPr lang="en-US">
                <a:latin typeface="Calibri"/>
                <a:ea typeface="Calibri"/>
                <a:cs typeface="Calibri"/>
                <a:sym typeface="Calibri"/>
              </a:rPr>
              <a:t>Introduce everyone and engineering ambassadors </a:t>
            </a:r>
            <a:endParaRPr>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629dd7ac8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629dd7ac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4629dd7ac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What are ECGS</a:t>
            </a:r>
            <a:endParaRPr/>
          </a:p>
          <a:p>
            <a:pPr indent="0" lvl="0" marL="0" rtl="0" algn="l">
              <a:lnSpc>
                <a:spcPct val="115000"/>
              </a:lnSpc>
              <a:spcBef>
                <a:spcPts val="0"/>
              </a:spcBef>
              <a:spcAft>
                <a:spcPts val="0"/>
              </a:spcAft>
              <a:buNone/>
            </a:pPr>
            <a:r>
              <a:rPr lang="en-US" sz="1100"/>
              <a:t>A biosensor composed of multiple components to measure the heart’s electrical activity. With those measurements, information about heart health is analyzed. </a:t>
            </a:r>
            <a:endParaRPr sz="1100"/>
          </a:p>
          <a:p>
            <a:pPr indent="-298450" lvl="2" marL="1371600" rtl="0" algn="l">
              <a:lnSpc>
                <a:spcPct val="115000"/>
              </a:lnSpc>
              <a:spcBef>
                <a:spcPts val="0"/>
              </a:spcBef>
              <a:spcAft>
                <a:spcPts val="0"/>
              </a:spcAft>
              <a:buClr>
                <a:schemeClr val="dk1"/>
              </a:buClr>
              <a:buSzPts val="1100"/>
              <a:buAutoNum type="arabicPeriod"/>
            </a:pPr>
            <a:r>
              <a:rPr lang="en-US" sz="1100"/>
              <a:t>The first component is Electrodes: these are placed all over the body and capture the electrical waves that the heart creates</a:t>
            </a:r>
            <a:endParaRPr sz="1100"/>
          </a:p>
        </p:txBody>
      </p:sp>
      <p:sp>
        <p:nvSpPr>
          <p:cNvPr id="238" name="Google Shape;238;p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248" name="Google Shape;248;p7:notes"/>
          <p:cNvSpPr/>
          <p:nvPr>
            <p:ph idx="2" type="sldImg"/>
          </p:nvPr>
        </p:nvSpPr>
        <p:spPr>
          <a:xfrm>
            <a:off x="1160463" y="698500"/>
            <a:ext cx="4538662" cy="3403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49" name="Google Shape;249;p7:notes"/>
          <p:cNvSpPr txBox="1"/>
          <p:nvPr>
            <p:ph idx="1" type="body"/>
          </p:nvPr>
        </p:nvSpPr>
        <p:spPr>
          <a:xfrm>
            <a:off x="912812" y="4343400"/>
            <a:ext cx="5032374" cy="411321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US" sz="1100"/>
              <a:t>These electrodes must be placed in specific areas of the body to obtain the correct readings from the machine. These locations are on the extremities for a six-lead reading. Some doctors add electrodes to the chest for a 12-lead reading for more accurate information.</a:t>
            </a:r>
            <a:endParaRPr b="0" i="0" sz="2400" u="none" cap="none" strike="noStrike">
              <a:solidFill>
                <a:schemeClr val="dk1"/>
              </a:solidFill>
              <a:highlight>
                <a:srgbClr val="FFFF00"/>
              </a:highlight>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Several more components of an ECG with their functions:</a:t>
            </a:r>
            <a:endParaRPr/>
          </a:p>
          <a:p>
            <a:pPr indent="-298450" lvl="2" marL="1371600" marR="0" rtl="0" algn="l">
              <a:lnSpc>
                <a:spcPct val="100000"/>
              </a:lnSpc>
              <a:spcBef>
                <a:spcPts val="0"/>
              </a:spcBef>
              <a:spcAft>
                <a:spcPts val="0"/>
              </a:spcAft>
              <a:buSzPts val="1100"/>
              <a:buAutoNum type="arabicPeriod"/>
            </a:pPr>
            <a:r>
              <a:rPr lang="en-US" sz="1100"/>
              <a:t>Connecting wire: this is attached to the electrodes on one end and the amplifier (which I will get into) on the other end; it transmits the electrical signal picked up by the electrodes</a:t>
            </a:r>
            <a:endParaRPr sz="1100"/>
          </a:p>
          <a:p>
            <a:pPr indent="-298450" lvl="2" marL="1371600" rtl="0" algn="l">
              <a:lnSpc>
                <a:spcPct val="115000"/>
              </a:lnSpc>
              <a:spcBef>
                <a:spcPts val="0"/>
              </a:spcBef>
              <a:spcAft>
                <a:spcPts val="0"/>
              </a:spcAft>
              <a:buClr>
                <a:schemeClr val="dk1"/>
              </a:buClr>
              <a:buSzPts val="1100"/>
              <a:buAutoNum type="arabicPeriod"/>
            </a:pPr>
            <a:r>
              <a:rPr lang="en-US" sz="1100"/>
              <a:t>Clips: these simply attach the connecting wire to the electrodes</a:t>
            </a:r>
            <a:endParaRPr sz="1100"/>
          </a:p>
          <a:p>
            <a:pPr indent="-298450" lvl="2" marL="1371600" rtl="0" algn="l">
              <a:lnSpc>
                <a:spcPct val="115000"/>
              </a:lnSpc>
              <a:spcBef>
                <a:spcPts val="0"/>
              </a:spcBef>
              <a:spcAft>
                <a:spcPts val="0"/>
              </a:spcAft>
              <a:buClr>
                <a:schemeClr val="dk1"/>
              </a:buClr>
              <a:buSzPts val="1100"/>
              <a:buAutoNum type="arabicPeriod"/>
            </a:pPr>
            <a:r>
              <a:rPr lang="en-US" sz="1100"/>
              <a:t>Amplifier: this receives the signal, stabilizes it, translates it, and strengthens it so we can more easily read it during output</a:t>
            </a:r>
            <a:endParaRPr sz="1100"/>
          </a:p>
          <a:p>
            <a:pPr indent="-298450" lvl="2" marL="1371600" rtl="0" algn="l">
              <a:lnSpc>
                <a:spcPct val="115000"/>
              </a:lnSpc>
              <a:spcBef>
                <a:spcPts val="0"/>
              </a:spcBef>
              <a:spcAft>
                <a:spcPts val="0"/>
              </a:spcAft>
              <a:buClr>
                <a:schemeClr val="dk1"/>
              </a:buClr>
              <a:buSzPts val="1100"/>
              <a:buAutoNum type="arabicPeriod"/>
            </a:pPr>
            <a:r>
              <a:rPr lang="en-US" sz="1100"/>
              <a:t>Output: this is how we read and interpret the signal. A long piece of paper prints out with waves drawn on it. The output can also be seen on a computer screen. Our interpretation of these waves is how we determine how healthy the heart is. </a:t>
            </a:r>
            <a:endParaRPr sz="1100"/>
          </a:p>
          <a:p>
            <a:pPr indent="0" lvl="0" marL="1371600" rtl="0" algn="l">
              <a:lnSpc>
                <a:spcPct val="115000"/>
              </a:lnSpc>
              <a:spcBef>
                <a:spcPts val="0"/>
              </a:spcBef>
              <a:spcAft>
                <a:spcPts val="0"/>
              </a:spcAft>
              <a:buNone/>
            </a:pPr>
            <a:r>
              <a:rPr lang="en-US" sz="1100"/>
              <a:t>When we put all these components together, we get something like this (flip slide)</a:t>
            </a:r>
            <a:endParaRPr sz="1100"/>
          </a:p>
        </p:txBody>
      </p:sp>
      <p:sp>
        <p:nvSpPr>
          <p:cNvPr id="259" name="Google Shape;259;p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p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43" name="Google Shape;43;p2:notes"/>
          <p:cNvSpPr/>
          <p:nvPr>
            <p:ph idx="2" type="sldImg"/>
          </p:nvPr>
        </p:nvSpPr>
        <p:spPr>
          <a:xfrm>
            <a:off x="1160463" y="698500"/>
            <a:ext cx="4538662" cy="3403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4" name="Google Shape;44;p2:notes"/>
          <p:cNvSpPr txBox="1"/>
          <p:nvPr>
            <p:ph idx="1" type="body"/>
          </p:nvPr>
        </p:nvSpPr>
        <p:spPr>
          <a:xfrm>
            <a:off x="912812" y="4343400"/>
            <a:ext cx="5032374" cy="4113211"/>
          </a:xfrm>
          <a:prstGeom prst="rect">
            <a:avLst/>
          </a:prstGeom>
          <a:noFill/>
          <a:ln>
            <a:noFill/>
          </a:ln>
        </p:spPr>
        <p:txBody>
          <a:bodyPr anchorCtr="0" anchor="t" bIns="44425" lIns="90450" spcFirstLastPara="1" rIns="90450" wrap="square" tIns="44425">
            <a:noAutofit/>
          </a:bodyPr>
          <a:lstStyle/>
          <a:p>
            <a:pPr indent="0" lvl="0" marL="0" marR="0" rtl="0" algn="l">
              <a:lnSpc>
                <a:spcPct val="100000"/>
              </a:lnSpc>
              <a:spcBef>
                <a:spcPts val="0"/>
              </a:spcBef>
              <a:spcAft>
                <a:spcPts val="0"/>
              </a:spcAft>
              <a:buClr>
                <a:schemeClr val="dk1"/>
              </a:buClr>
              <a:buSzPts val="300"/>
              <a:buFont typeface="Calibri"/>
              <a:buNone/>
            </a:pPr>
            <a:r>
              <a:rPr lang="en-US">
                <a:solidFill>
                  <a:srgbClr val="000000"/>
                </a:solidFill>
                <a:latin typeface="Calibri"/>
                <a:ea typeface="Calibri"/>
                <a:cs typeface="Calibri"/>
                <a:sym typeface="Calibri"/>
              </a:rPr>
              <a:t>Everyone will start jumping jacks for 10 seconds. Once this is done, have everyone take their pulse for 15 seconds and then multiply that number by four to get heart rate for low intensity exercise. </a:t>
            </a:r>
            <a:endParaRPr>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lang="en-US">
                <a:solidFill>
                  <a:srgbClr val="000000"/>
                </a:solidFill>
                <a:latin typeface="Calibri"/>
                <a:ea typeface="Calibri"/>
                <a:cs typeface="Calibri"/>
                <a:sym typeface="Calibri"/>
              </a:rPr>
              <a:t>Discuss how this is an inaccurate way of calculating heart rate (difficult to count, difficult to find pulse). Modern technology has allowed for a more accurate and precise way of measuring heart rate. Today we will discuss electrocardiograms - a biosensor that measures electrical activity in the heart. </a:t>
            </a:r>
            <a:endParaRPr>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Point out the various parts and then bring attention to the output reading on screen </a:t>
            </a:r>
            <a:endParaRPr b="0" i="0" sz="1200" u="none" cap="none" strike="noStrike">
              <a:solidFill>
                <a:schemeClr val="dk1"/>
              </a:solidFill>
              <a:latin typeface="Arial"/>
              <a:ea typeface="Arial"/>
              <a:cs typeface="Arial"/>
              <a:sym typeface="Arial"/>
            </a:endParaRPr>
          </a:p>
        </p:txBody>
      </p:sp>
      <p:sp>
        <p:nvSpPr>
          <p:cNvPr id="278" name="Google Shape;278;p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100"/>
              <a:t>After the test runs, it’s time to analyze the results. </a:t>
            </a:r>
            <a:endParaRPr sz="1100"/>
          </a:p>
          <a:p>
            <a:pPr indent="-298450" lvl="2" marL="1371600" rtl="0" algn="l">
              <a:lnSpc>
                <a:spcPct val="115000"/>
              </a:lnSpc>
              <a:spcBef>
                <a:spcPts val="0"/>
              </a:spcBef>
              <a:spcAft>
                <a:spcPts val="0"/>
              </a:spcAft>
              <a:buClr>
                <a:schemeClr val="dk1"/>
              </a:buClr>
              <a:buSzPts val="1100"/>
              <a:buAutoNum type="arabicPeriod"/>
            </a:pPr>
            <a:r>
              <a:rPr lang="en-US" sz="1100"/>
              <a:t>We get a long sheet of paper, or results on a computer screen that look like this with waves that look kind of like this</a:t>
            </a:r>
            <a:endParaRPr sz="1100"/>
          </a:p>
          <a:p>
            <a:pPr indent="-298450" lvl="2" marL="1371600" rtl="0" algn="l">
              <a:lnSpc>
                <a:spcPct val="115000"/>
              </a:lnSpc>
              <a:spcBef>
                <a:spcPts val="0"/>
              </a:spcBef>
              <a:spcAft>
                <a:spcPts val="0"/>
              </a:spcAft>
              <a:buSzPts val="1100"/>
              <a:buAutoNum type="arabicPeriod"/>
            </a:pPr>
            <a:r>
              <a:rPr lang="en-US" sz="1100"/>
              <a:t>You can get heart rate from counting the number of boxes between each wave. In this case 4. </a:t>
            </a:r>
            <a:endParaRPr sz="1100"/>
          </a:p>
          <a:p>
            <a:pPr indent="-298450" lvl="3" marL="1828800" rtl="0" algn="l">
              <a:lnSpc>
                <a:spcPct val="115000"/>
              </a:lnSpc>
              <a:spcBef>
                <a:spcPts val="0"/>
              </a:spcBef>
              <a:spcAft>
                <a:spcPts val="0"/>
              </a:spcAft>
              <a:buSzPts val="1100"/>
              <a:buAutoNum type="alphaLcParenR"/>
            </a:pPr>
            <a:r>
              <a:rPr lang="en-US" sz="1100"/>
              <a:t>you then take the number of boxes that represent a minute (in this case 300) and divide it by the number of boxes in between (4)</a:t>
            </a:r>
            <a:endParaRPr sz="1100"/>
          </a:p>
          <a:p>
            <a:pPr indent="-298450" lvl="3" marL="1828800" rtl="0" algn="l">
              <a:lnSpc>
                <a:spcPct val="115000"/>
              </a:lnSpc>
              <a:spcBef>
                <a:spcPts val="0"/>
              </a:spcBef>
              <a:spcAft>
                <a:spcPts val="0"/>
              </a:spcAft>
              <a:buSzPts val="1100"/>
              <a:buAutoNum type="alphaLcParenR"/>
            </a:pPr>
            <a:r>
              <a:rPr lang="en-US" sz="1100"/>
              <a:t>This method is a lot more accurate to finding heart rate than the beginning </a:t>
            </a:r>
            <a:endParaRPr sz="1100"/>
          </a:p>
          <a:p>
            <a:pPr indent="-298450" lvl="2" marL="1371600" rtl="0" algn="l">
              <a:lnSpc>
                <a:spcPct val="115000"/>
              </a:lnSpc>
              <a:spcBef>
                <a:spcPts val="0"/>
              </a:spcBef>
              <a:spcAft>
                <a:spcPts val="0"/>
              </a:spcAft>
              <a:buSzPts val="1100"/>
              <a:buAutoNum type="arabicPeriod"/>
            </a:pPr>
            <a:r>
              <a:rPr lang="en-US" sz="1100"/>
              <a:t>even number of spaces-&gt; regular heartbeat -&gt; healthy heart </a:t>
            </a:r>
            <a:endParaRPr sz="1100"/>
          </a:p>
        </p:txBody>
      </p:sp>
      <p:sp>
        <p:nvSpPr>
          <p:cNvPr id="285" name="Google Shape;285;p1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Arial"/>
                <a:ea typeface="Arial"/>
                <a:cs typeface="Arial"/>
                <a:sym typeface="Arial"/>
              </a:rPr>
              <a:t> Let</a:t>
            </a:r>
            <a:r>
              <a:rPr lang="en-US"/>
              <a:t>’s take a look at results like this:</a:t>
            </a:r>
            <a:endParaRPr/>
          </a:p>
          <a:p>
            <a:pPr indent="0" lvl="0" marL="0" marR="0" rtl="0" algn="l">
              <a:lnSpc>
                <a:spcPct val="100000"/>
              </a:lnSpc>
              <a:spcBef>
                <a:spcPts val="0"/>
              </a:spcBef>
              <a:spcAft>
                <a:spcPts val="0"/>
              </a:spcAft>
              <a:buClr>
                <a:srgbClr val="000000"/>
              </a:buClr>
              <a:buSzPts val="1400"/>
              <a:buFont typeface="Arial"/>
              <a:buNone/>
            </a:pPr>
            <a:r>
              <a:rPr lang="en-US"/>
              <a:t>there’s a different numbers of spaces between each wave, indicating an irregular heartbeat, </a:t>
            </a:r>
            <a:r>
              <a:rPr lang="en-US"/>
              <a:t>arrhythmia</a:t>
            </a:r>
            <a:r>
              <a:rPr lang="en-US"/>
              <a:t> </a:t>
            </a:r>
            <a:endParaRPr/>
          </a:p>
        </p:txBody>
      </p:sp>
      <p:sp>
        <p:nvSpPr>
          <p:cNvPr id="302" name="Google Shape;302;p1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Arial"/>
                <a:ea typeface="Arial"/>
                <a:cs typeface="Arial"/>
                <a:sym typeface="Arial"/>
              </a:rPr>
              <a:t>doctors use re</a:t>
            </a:r>
            <a:r>
              <a:rPr lang="en-US"/>
              <a:t>sults like these to correctly diagnose patients and provide them with the best and most efficient care and medicine possible</a:t>
            </a:r>
            <a:endParaRPr b="0" i="0" sz="1200" u="none" cap="none" strike="noStrike">
              <a:solidFill>
                <a:schemeClr val="dk1"/>
              </a:solidFill>
              <a:latin typeface="Arial"/>
              <a:ea typeface="Arial"/>
              <a:cs typeface="Arial"/>
              <a:sym typeface="Arial"/>
            </a:endParaRPr>
          </a:p>
        </p:txBody>
      </p:sp>
      <p:sp>
        <p:nvSpPr>
          <p:cNvPr id="323" name="Google Shape;323;p1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Now that we know what an ECG is we can look at how this technology works. We will do this by amplifying a single wave from the output</a:t>
            </a:r>
            <a:endParaRPr b="0" i="0" sz="1200" u="none" cap="none" strike="noStrike">
              <a:solidFill>
                <a:schemeClr val="dk1"/>
              </a:solidFill>
              <a:latin typeface="Arial"/>
              <a:ea typeface="Arial"/>
              <a:cs typeface="Arial"/>
              <a:sym typeface="Arial"/>
            </a:endParaRPr>
          </a:p>
        </p:txBody>
      </p:sp>
      <p:sp>
        <p:nvSpPr>
          <p:cNvPr id="332" name="Google Shape;332;p1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a:solidFill>
                  <a:srgbClr val="444444"/>
                </a:solidFill>
              </a:rPr>
              <a:t>This is what the wave looks like when broken down into three distinct sections. Before exploring what these sections of the wave mean, we are going to look at heart anatomy. </a:t>
            </a:r>
            <a:endParaRPr b="0" i="0" sz="1200" u="none" cap="none" strike="noStrike">
              <a:solidFill>
                <a:srgbClr val="44444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40" name="Google Shape;340;p1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The heart is broken into four chambers: RA, LA, RV, LV. The ventricles are much larger than the atria because they are responsible for pumping the blood to the rest of the body.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highlight>
                <a:srgbClr val="FFFF00"/>
              </a:highlight>
              <a:latin typeface="Arial"/>
              <a:ea typeface="Arial"/>
              <a:cs typeface="Arial"/>
              <a:sym typeface="Arial"/>
            </a:endParaRPr>
          </a:p>
        </p:txBody>
      </p:sp>
      <p:sp>
        <p:nvSpPr>
          <p:cNvPr id="348" name="Google Shape;348;p1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highlight>
                <a:srgbClr val="FFFF00"/>
              </a:highlight>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rPr b="0" i="0" lang="en-US" sz="1200" u="none" cap="none" strike="noStrike">
                <a:solidFill>
                  <a:srgbClr val="444444"/>
                </a:solidFill>
                <a:latin typeface="Arial"/>
                <a:ea typeface="Arial"/>
                <a:cs typeface="Arial"/>
                <a:sym typeface="Arial"/>
              </a:rPr>
              <a:t>During a normal heartbeat, the electrical activity starts in a small patch of pacemaker cells called the sinus node , located </a:t>
            </a:r>
            <a:r>
              <a:rPr lang="en-US">
                <a:solidFill>
                  <a:srgbClr val="444444"/>
                </a:solidFill>
              </a:rPr>
              <a:t>in the RA</a:t>
            </a:r>
            <a:r>
              <a:rPr b="0" i="0" lang="en-US" sz="1200" u="none" cap="none" strike="noStrike">
                <a:solidFill>
                  <a:srgbClr val="444444"/>
                </a:solidFill>
                <a:latin typeface="Arial"/>
                <a:ea typeface="Arial"/>
                <a:cs typeface="Arial"/>
                <a:sym typeface="Arial"/>
              </a:rPr>
              <a:t>. When the impulse activates the atria, it produces a small blip called the P wave. Next it activates the main pumping chambers, the ventricles, and produces the big up-and-down in the middle, the QRS complex. The final T wave is a recovery period as the impulse reverses and travels back over the ventricles.</a:t>
            </a:r>
            <a:endParaRPr b="0" i="0" sz="1200" u="none" cap="none" strike="noStrike">
              <a:solidFill>
                <a:srgbClr val="444444"/>
              </a:solidFill>
              <a:latin typeface="Arial"/>
              <a:ea typeface="Arial"/>
              <a:cs typeface="Arial"/>
              <a:sym typeface="Arial"/>
            </a:endParaRPr>
          </a:p>
          <a:p>
            <a:pPr indent="0" lvl="0" marL="0" marR="0" rtl="0" algn="l">
              <a:lnSpc>
                <a:spcPct val="115000"/>
              </a:lnSpc>
              <a:spcBef>
                <a:spcPts val="600"/>
              </a:spcBef>
              <a:spcAft>
                <a:spcPts val="0"/>
              </a:spcAft>
              <a:buClr>
                <a:schemeClr val="dk1"/>
              </a:buClr>
              <a:buSzPts val="1100"/>
              <a:buFont typeface="Arial"/>
              <a:buNone/>
            </a:pPr>
            <a:r>
              <a:t/>
            </a:r>
            <a:endParaRPr>
              <a:solidFill>
                <a:srgbClr val="444444"/>
              </a:solidFill>
            </a:endParaRPr>
          </a:p>
          <a:p>
            <a:pPr indent="0" lvl="0" marL="0" marR="0" rtl="0" algn="l">
              <a:lnSpc>
                <a:spcPct val="115000"/>
              </a:lnSpc>
              <a:spcBef>
                <a:spcPts val="600"/>
              </a:spcBef>
              <a:spcAft>
                <a:spcPts val="0"/>
              </a:spcAft>
              <a:buClr>
                <a:schemeClr val="dk1"/>
              </a:buClr>
              <a:buSzPts val="1100"/>
              <a:buFont typeface="Arial"/>
              <a:buNone/>
            </a:pPr>
            <a:r>
              <a:rPr lang="en-US">
                <a:solidFill>
                  <a:srgbClr val="444444"/>
                </a:solidFill>
              </a:rPr>
              <a:t>More in depth explanation of segments of wave:</a:t>
            </a:r>
            <a:endParaRPr>
              <a:solidFill>
                <a:srgbClr val="444444"/>
              </a:solidFill>
            </a:endParaRPr>
          </a:p>
          <a:p>
            <a:pPr indent="0" lvl="0" marL="0" marR="0" rtl="0" algn="l">
              <a:lnSpc>
                <a:spcPct val="115000"/>
              </a:lnSpc>
              <a:spcBef>
                <a:spcPts val="1100"/>
              </a:spcBef>
              <a:spcAft>
                <a:spcPts val="0"/>
              </a:spcAft>
              <a:buClr>
                <a:schemeClr val="dk1"/>
              </a:buClr>
              <a:buSzPts val="1100"/>
              <a:buFont typeface="Arial"/>
              <a:buNone/>
            </a:pPr>
            <a:r>
              <a:t/>
            </a:r>
            <a:endParaRPr b="0" i="0" sz="1200" u="none" cap="none" strike="noStrike">
              <a:solidFill>
                <a:srgbClr val="444444"/>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US" sz="1050">
                <a:solidFill>
                  <a:srgbClr val="333333"/>
                </a:solidFill>
              </a:rPr>
              <a:t>The first deflection is the P wave associated with right and left atrial depolarization. The second wave is the QRS complex. Typically this complex has a series of 3 deflections that reflect the current associated with right and left ventricular depolarization. By convention the first deflection in the complex, if it is negative, is called a Q wave. The first positive deflection in the complex is called an R wave. A negative deflection after an R wave is called an S wave. Following the QRS complex is the ST segment, extending from where the QRS ends to where the T wave begins. The junction between the end of the QRS and the beginning of the ST segment is called the J point. The T wave represents the current of rapid ventricular repolarization. The polarity of this wave normally follows that of the main QRS deflection in any lead. </a:t>
            </a:r>
            <a:endParaRPr/>
          </a:p>
          <a:p>
            <a:pPr indent="0" lvl="0" marL="0" rtl="0" algn="l">
              <a:spcBef>
                <a:spcPts val="0"/>
              </a:spcBef>
              <a:spcAft>
                <a:spcPts val="0"/>
              </a:spcAft>
              <a:buClr>
                <a:srgbClr val="000000"/>
              </a:buClr>
              <a:buSzPts val="1100"/>
              <a:buFont typeface="Arial"/>
              <a:buNone/>
            </a:pPr>
            <a:r>
              <a:t/>
            </a:r>
            <a:endParaRPr sz="1050">
              <a:solidFill>
                <a:srgbClr val="333333"/>
              </a:solidFill>
            </a:endParaRPr>
          </a:p>
          <a:p>
            <a:pPr indent="0" lvl="0" marL="0" marR="0" rtl="0" algn="l">
              <a:lnSpc>
                <a:spcPct val="100000"/>
              </a:lnSpc>
              <a:spcBef>
                <a:spcPts val="0"/>
              </a:spcBef>
              <a:spcAft>
                <a:spcPts val="0"/>
              </a:spcAft>
              <a:buClr>
                <a:schemeClr val="dk1"/>
              </a:buClr>
              <a:buSzPts val="1100"/>
              <a:buFont typeface="Arial"/>
              <a:buNone/>
            </a:pPr>
            <a:r>
              <a:t/>
            </a:r>
            <a:endParaRPr sz="1050">
              <a:solidFill>
                <a:srgbClr val="333333"/>
              </a:solidFill>
            </a:endParaRPr>
          </a:p>
          <a:p>
            <a:pPr indent="0" lvl="0" marL="0" marR="0" rtl="0" algn="l">
              <a:lnSpc>
                <a:spcPct val="100000"/>
              </a:lnSpc>
              <a:spcBef>
                <a:spcPts val="0"/>
              </a:spcBef>
              <a:spcAft>
                <a:spcPts val="0"/>
              </a:spcAft>
              <a:buClr>
                <a:schemeClr val="dk1"/>
              </a:buClr>
              <a:buSzPts val="1100"/>
              <a:buFont typeface="Arial"/>
              <a:buNone/>
            </a:pPr>
            <a:r>
              <a:t/>
            </a:r>
            <a:endParaRPr sz="1050">
              <a:solidFill>
                <a:srgbClr val="333333"/>
              </a:solidFill>
            </a:endParaRPr>
          </a:p>
          <a:p>
            <a:pPr indent="0" lvl="0" marL="0" marR="0" rtl="0" algn="l">
              <a:lnSpc>
                <a:spcPct val="100000"/>
              </a:lnSpc>
              <a:spcBef>
                <a:spcPts val="0"/>
              </a:spcBef>
              <a:spcAft>
                <a:spcPts val="0"/>
              </a:spcAft>
              <a:buClr>
                <a:schemeClr val="dk1"/>
              </a:buClr>
              <a:buSzPts val="1100"/>
              <a:buFont typeface="Arial"/>
              <a:buNone/>
            </a:pPr>
            <a:r>
              <a:t/>
            </a:r>
            <a:endParaRPr sz="1050">
              <a:solidFill>
                <a:srgbClr val="333333"/>
              </a:solidFill>
            </a:endParaRPr>
          </a:p>
          <a:p>
            <a:pPr indent="0" lvl="0" marL="0" marR="0" rtl="0" algn="l">
              <a:lnSpc>
                <a:spcPct val="100000"/>
              </a:lnSpc>
              <a:spcBef>
                <a:spcPts val="0"/>
              </a:spcBef>
              <a:spcAft>
                <a:spcPts val="0"/>
              </a:spcAft>
              <a:buClr>
                <a:schemeClr val="dk1"/>
              </a:buClr>
              <a:buSzPts val="1100"/>
              <a:buFont typeface="Arial"/>
              <a:buNone/>
            </a:pPr>
            <a:r>
              <a:t/>
            </a:r>
            <a:endParaRPr sz="1050">
              <a:solidFill>
                <a:srgbClr val="333333"/>
              </a:solidFill>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368" name="Google Shape;368;p1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We just looked at a wave for a healthy heart, so now we can compare that to an unhealthy heart rhythm and see if we can make any connections to heart anatomy. By looking at the wave you can tell if the activity is irregular in the atria or ventricles. Pictures are two examples of fibrillation, which means rapid, irregular heart beats.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Top: Atrial fibrillation (note P wave)</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Bottom: Ventricular fibrillation (note QRS complex)</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Knowing this information is important so doctors can correctly treat patients to regain the regular heart rhythm back.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377" name="Google Shape;377;p1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Now that we know how the ECG works we can discuss what various engineering fields and other professionals come together to make these machines. </a:t>
            </a:r>
            <a:endParaRPr b="0" i="0" sz="1200" u="none" cap="none" strike="noStrike">
              <a:solidFill>
                <a:schemeClr val="dk1"/>
              </a:solidFill>
              <a:latin typeface="Arial"/>
              <a:ea typeface="Arial"/>
              <a:cs typeface="Arial"/>
              <a:sym typeface="Arial"/>
            </a:endParaRPr>
          </a:p>
        </p:txBody>
      </p:sp>
      <p:sp>
        <p:nvSpPr>
          <p:cNvPr id="390" name="Google Shape;390;p1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First we will demonstrate how impactful biosensors are as a technology. Two examples of biosensors are EEG’s which measure electrical activity in the brain and EMG’s which measure electrical activity in skeletal muscles.</a:t>
            </a:r>
            <a:endParaRPr b="0" i="0" sz="1200" u="none" cap="none" strike="noStrike">
              <a:solidFill>
                <a:schemeClr val="dk1"/>
              </a:solidFill>
              <a:latin typeface="Arial"/>
              <a:ea typeface="Arial"/>
              <a:cs typeface="Arial"/>
              <a:sym typeface="Arial"/>
            </a:endParaRPr>
          </a:p>
        </p:txBody>
      </p:sp>
      <p:sp>
        <p:nvSpPr>
          <p:cNvPr id="62" name="Google Shape;62;p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1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396" name="Google Shape;396;p19:notes"/>
          <p:cNvSpPr/>
          <p:nvPr>
            <p:ph idx="2" type="sldImg"/>
          </p:nvPr>
        </p:nvSpPr>
        <p:spPr>
          <a:xfrm>
            <a:off x="1160463" y="698500"/>
            <a:ext cx="4538662" cy="3403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97" name="Google Shape;397;p19:notes"/>
          <p:cNvSpPr txBox="1"/>
          <p:nvPr>
            <p:ph idx="1" type="body"/>
          </p:nvPr>
        </p:nvSpPr>
        <p:spPr>
          <a:xfrm>
            <a:off x="685800" y="4343400"/>
            <a:ext cx="5486399" cy="4113211"/>
          </a:xfrm>
          <a:prstGeom prst="rect">
            <a:avLst/>
          </a:prstGeom>
          <a:noFill/>
          <a:ln>
            <a:noFill/>
          </a:ln>
        </p:spPr>
        <p:txBody>
          <a:bodyPr anchorCtr="0" anchor="t" bIns="45700" lIns="91425" spcFirstLastPara="1" rIns="91425" wrap="square" tIns="45700">
            <a:noAutofit/>
          </a:bodyPr>
          <a:lstStyle/>
          <a:p>
            <a:pPr indent="-298450" lvl="2" marL="1371600" marR="0" rtl="0" algn="l">
              <a:lnSpc>
                <a:spcPct val="100000"/>
              </a:lnSpc>
              <a:spcBef>
                <a:spcPts val="0"/>
              </a:spcBef>
              <a:spcAft>
                <a:spcPts val="0"/>
              </a:spcAft>
              <a:buSzPts val="1100"/>
              <a:buAutoNum type="arabicPeriod"/>
            </a:pPr>
            <a:r>
              <a:rPr lang="en-US" sz="1100"/>
              <a:t>Electrical engineers need to develop the circuitry and more efficient ways to process and project the electrical data that’s collected from the heart</a:t>
            </a:r>
            <a:endParaRPr sz="1100"/>
          </a:p>
          <a:p>
            <a:pPr indent="-298450" lvl="2" marL="1371600" rtl="0" algn="l">
              <a:lnSpc>
                <a:spcPct val="115000"/>
              </a:lnSpc>
              <a:spcBef>
                <a:spcPts val="0"/>
              </a:spcBef>
              <a:spcAft>
                <a:spcPts val="0"/>
              </a:spcAft>
              <a:buClr>
                <a:schemeClr val="dk1"/>
              </a:buClr>
              <a:buSzPts val="1100"/>
              <a:buAutoNum type="arabicPeriod"/>
            </a:pPr>
            <a:r>
              <a:rPr lang="en-US" sz="1100"/>
              <a:t>Biomedical engineers connect the human with the machine. They make sure the machine is tailored for humans and that it’s safe for humans</a:t>
            </a:r>
            <a:endParaRPr sz="1100"/>
          </a:p>
          <a:p>
            <a:pPr indent="-298450" lvl="2" marL="1371600" rtl="0" algn="l">
              <a:lnSpc>
                <a:spcPct val="115000"/>
              </a:lnSpc>
              <a:spcBef>
                <a:spcPts val="0"/>
              </a:spcBef>
              <a:spcAft>
                <a:spcPts val="0"/>
              </a:spcAft>
              <a:buClr>
                <a:schemeClr val="dk1"/>
              </a:buClr>
              <a:buSzPts val="1100"/>
              <a:buAutoNum type="arabicPeriod"/>
            </a:pPr>
            <a:r>
              <a:rPr lang="en-US" sz="1100"/>
              <a:t>Computer engineers and programmers make software that people can use to more easily interpret ECGs and more accurately make diagnoses. </a:t>
            </a:r>
            <a:endParaRPr sz="1100"/>
          </a:p>
          <a:p>
            <a:pPr indent="-298450" lvl="2" marL="1371600" rtl="0" algn="l">
              <a:lnSpc>
                <a:spcPct val="115000"/>
              </a:lnSpc>
              <a:spcBef>
                <a:spcPts val="0"/>
              </a:spcBef>
              <a:spcAft>
                <a:spcPts val="0"/>
              </a:spcAft>
              <a:buClr>
                <a:schemeClr val="dk1"/>
              </a:buClr>
              <a:buSzPts val="1100"/>
              <a:buAutoNum type="arabicPeriod"/>
            </a:pPr>
            <a:r>
              <a:rPr lang="en-US" sz="1100"/>
              <a:t>And of course we can’t forget those doctors and nurses who use these ECGs and also collaborate with the engineers to help them make the most effective machine that the doctors can use to help more people</a:t>
            </a:r>
            <a:endParaRPr>
              <a:highlight>
                <a:srgbClr val="FFFF00"/>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50"/>
              <a:buFont typeface="Calibri"/>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ECG technology has followed that of computers. They started off gigantic with lots and lots of wires and now they’re about the size of a laptop. Now we discussed how electrodes are placed on the body and connecting wires connecting them to the amplifier. But now what if we took away those connecting wires and replaced them with a bluetooth connection. And then what if we replaced those amplifiers with your cell phone so now you can get a live, in time ECG reading on your phone. </a:t>
            </a:r>
            <a:endParaRPr b="0" i="0" sz="1200" u="none" cap="none" strike="noStrike">
              <a:solidFill>
                <a:schemeClr val="dk1"/>
              </a:solidFill>
              <a:latin typeface="Arial"/>
              <a:ea typeface="Arial"/>
              <a:cs typeface="Arial"/>
              <a:sym typeface="Arial"/>
            </a:endParaRPr>
          </a:p>
        </p:txBody>
      </p:sp>
      <p:sp>
        <p:nvSpPr>
          <p:cNvPr id="415" name="Google Shape;415;p2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Many companies have began to create this wireless ECG technology where you wear the electrodes and then you can see the live results on your phone or smart watch. Apple just came out with a new Apple Watch that has an ECG feature built into it </a:t>
            </a:r>
            <a:endParaRPr b="0" i="0" sz="1200" u="none" cap="none" strike="noStrike">
              <a:solidFill>
                <a:schemeClr val="dk1"/>
              </a:solidFill>
              <a:latin typeface="Arial"/>
              <a:ea typeface="Arial"/>
              <a:cs typeface="Arial"/>
              <a:sym typeface="Arial"/>
            </a:endParaRPr>
          </a:p>
        </p:txBody>
      </p:sp>
      <p:sp>
        <p:nvSpPr>
          <p:cNvPr id="438" name="Google Shape;438;p2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2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444" name="Google Shape;444;p22:notes"/>
          <p:cNvSpPr/>
          <p:nvPr>
            <p:ph idx="2" type="sldImg"/>
          </p:nvPr>
        </p:nvSpPr>
        <p:spPr>
          <a:xfrm>
            <a:off x="1160463" y="698500"/>
            <a:ext cx="4538662" cy="3403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45" name="Google Shape;445;p22:notes"/>
          <p:cNvSpPr txBox="1"/>
          <p:nvPr>
            <p:ph idx="1" type="body"/>
          </p:nvPr>
        </p:nvSpPr>
        <p:spPr>
          <a:xfrm>
            <a:off x="912812" y="4343400"/>
            <a:ext cx="5032374" cy="411321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300"/>
              <a:buFont typeface="Calibri"/>
              <a:buNone/>
            </a:pPr>
            <a:r>
              <a:rPr b="0" i="0" lang="en-US" sz="1200" u="none" cap="none" strike="noStrike">
                <a:solidFill>
                  <a:schemeClr val="dk1"/>
                </a:solidFill>
                <a:latin typeface="Arial"/>
                <a:ea typeface="Arial"/>
                <a:cs typeface="Arial"/>
                <a:sym typeface="Arial"/>
              </a:rPr>
              <a:t>Where is the future in medicine going? From dreaming that using electricity of the heart to our advantage and could be sensed to a machine, to healthcare at our fingertips .How many of you have seen the movie Black Panther? What struc</a:t>
            </a:r>
            <a:r>
              <a:rPr lang="en-US"/>
              <a:t>k me most about this movie was the medical technology Wakanda </a:t>
            </a:r>
            <a:r>
              <a:rPr lang="en-US"/>
              <a:t>possessed</a:t>
            </a:r>
            <a:r>
              <a:rPr lang="en-US"/>
              <a:t>. Imagine, instead of reading a heartbeat on paper, we could see the actual heartbeat with minimal invasion and diagnose from there. You’re probably thinking, that’s insane, we’re not in Wakanda, that can’t happen.</a:t>
            </a:r>
            <a:r>
              <a:rPr b="0" i="0" lang="en-US" sz="1200" u="none" cap="none" strike="noStrike">
                <a:solidFill>
                  <a:schemeClr val="dk1"/>
                </a:solidFill>
                <a:latin typeface="Arial"/>
                <a:ea typeface="Arial"/>
                <a:cs typeface="Arial"/>
                <a:sym typeface="Arial"/>
              </a:rPr>
              <a:t> Certainly there was a time where electrocardiograms were just in our imagination. Our technology comes from our imagination and our dreams just need to be big enough. </a:t>
            </a:r>
            <a:endParaRPr b="1"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50"/>
              <a:buFont typeface="Calibri"/>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2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450" name="Google Shape;450;p23:notes"/>
          <p:cNvSpPr/>
          <p:nvPr>
            <p:ph idx="2" type="sldImg"/>
          </p:nvPr>
        </p:nvSpPr>
        <p:spPr>
          <a:xfrm>
            <a:off x="1160463" y="698500"/>
            <a:ext cx="4538662" cy="3403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51" name="Google Shape;451;p23:notes"/>
          <p:cNvSpPr txBox="1"/>
          <p:nvPr>
            <p:ph idx="1" type="body"/>
          </p:nvPr>
        </p:nvSpPr>
        <p:spPr>
          <a:xfrm>
            <a:off x="912812" y="4343400"/>
            <a:ext cx="5032374" cy="411321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300"/>
              <a:buFont typeface="Calibri"/>
              <a:buNone/>
            </a:pPr>
            <a:r>
              <a:rPr lang="en-US">
                <a:latin typeface="Calibri"/>
                <a:ea typeface="Calibri"/>
                <a:cs typeface="Calibri"/>
                <a:sym typeface="Calibri"/>
              </a:rPr>
              <a:t>In summary, today we discussed what an ECG is, how is works and how biosensor technology can revolutionize the biomedical engineering field. We hope you learned a bit about heart health and heart anatomy. I encourage all of you to study biomedical engineering or pursue any topic that may have inspired you. The future of medicine is  in your hands!</a:t>
            </a:r>
            <a:endParaRPr>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rPr lang="en-US">
                <a:latin typeface="Calibri"/>
                <a:ea typeface="Calibri"/>
                <a:cs typeface="Calibri"/>
                <a:sym typeface="Calibri"/>
              </a:rPr>
              <a:t>Thank you. Questions? </a:t>
            </a:r>
            <a:endParaRPr>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629dd7ac8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629dd7ac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4629dd7ac8_0_1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61b393ad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61b393a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461b393ad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629dd7ac8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629dd7a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4629dd7ac8_0_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39e4c672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39e4c67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39e4c672a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b7f94b8ac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b7f94b8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explain a biosensor, I’ll use a scale as an example. Bio elements are living but for our scale example, force is like the bio element -- it’s what we are measuring.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Pics:</a:t>
            </a:r>
            <a:endParaRPr/>
          </a:p>
          <a:p>
            <a:pPr indent="0" lvl="0" marL="0" rtl="0" algn="l">
              <a:spcBef>
                <a:spcPts val="0"/>
              </a:spcBef>
              <a:spcAft>
                <a:spcPts val="0"/>
              </a:spcAft>
              <a:buNone/>
            </a:pPr>
            <a:r>
              <a:rPr lang="en-US" u="sng">
                <a:solidFill>
                  <a:schemeClr val="hlink"/>
                </a:solidFill>
                <a:hlinkClick r:id="rId2"/>
              </a:rPr>
              <a:t>https://pandarestaurant.us/read/light-dependent-reaction-diagram.html</a:t>
            </a:r>
            <a:endParaRPr/>
          </a:p>
          <a:p>
            <a:pPr indent="0" lvl="0" marL="0" rtl="0" algn="l">
              <a:spcBef>
                <a:spcPts val="0"/>
              </a:spcBef>
              <a:spcAft>
                <a:spcPts val="0"/>
              </a:spcAft>
              <a:buNone/>
            </a:pPr>
            <a:r>
              <a:rPr lang="en-US" u="sng">
                <a:solidFill>
                  <a:schemeClr val="hlink"/>
                </a:solidFill>
                <a:hlinkClick r:id="rId3"/>
              </a:rPr>
              <a:t>http://www.conairscales.com/body-analysis.php?page=body-fat</a:t>
            </a:r>
            <a:endParaRPr/>
          </a:p>
          <a:p>
            <a:pPr indent="0" lvl="0" marL="0" rtl="0" algn="l">
              <a:spcBef>
                <a:spcPts val="0"/>
              </a:spcBef>
              <a:spcAft>
                <a:spcPts val="0"/>
              </a:spcAft>
              <a:buNone/>
            </a:pPr>
            <a:r>
              <a:rPr lang="en-US" u="sng">
                <a:solidFill>
                  <a:schemeClr val="hlink"/>
                </a:solidFill>
                <a:hlinkClick r:id="rId4"/>
              </a:rPr>
              <a:t>https://www.wiley.com/college/pratt/0471393878/student/structure/biological_molecules/index.html</a:t>
            </a:r>
            <a:endParaRPr/>
          </a:p>
          <a:p>
            <a:pPr indent="0" lvl="0" marL="0" rtl="0" algn="l">
              <a:spcBef>
                <a:spcPts val="0"/>
              </a:spcBef>
              <a:spcAft>
                <a:spcPts val="0"/>
              </a:spcAft>
              <a:buNone/>
            </a:pPr>
            <a:r>
              <a:t/>
            </a:r>
            <a:endParaRPr/>
          </a:p>
        </p:txBody>
      </p:sp>
      <p:sp>
        <p:nvSpPr>
          <p:cNvPr id="78" name="Google Shape;78;g4b7f94b8ac_0_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b7f94b8ac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b7f94b8a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transducer is a device that takes one form of energy and transforms it into another. So just like a plant uses the sun’s energy to make food energy, a scale has load cells that convert force into an electrical signal.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Pics:</a:t>
            </a:r>
            <a:endParaRPr/>
          </a:p>
          <a:p>
            <a:pPr indent="0" lvl="0" marL="0" rtl="0" algn="l">
              <a:spcBef>
                <a:spcPts val="0"/>
              </a:spcBef>
              <a:spcAft>
                <a:spcPts val="0"/>
              </a:spcAft>
              <a:buNone/>
            </a:pPr>
            <a:r>
              <a:rPr lang="en-US" u="sng">
                <a:solidFill>
                  <a:schemeClr val="hlink"/>
                </a:solidFill>
                <a:hlinkClick r:id="rId2"/>
              </a:rPr>
              <a:t>https://www.drillinginstruments.com/load-cells-pressure-sensors/</a:t>
            </a:r>
            <a:endParaRPr/>
          </a:p>
          <a:p>
            <a:pPr indent="0" lvl="0" marL="0" rtl="0" algn="l">
              <a:spcBef>
                <a:spcPts val="0"/>
              </a:spcBef>
              <a:spcAft>
                <a:spcPts val="0"/>
              </a:spcAft>
              <a:buNone/>
            </a:pPr>
            <a:r>
              <a:rPr lang="en-US" u="sng">
                <a:solidFill>
                  <a:schemeClr val="hlink"/>
                </a:solidFill>
                <a:hlinkClick r:id="rId3"/>
              </a:rPr>
              <a:t>https://www.quora.com/The-food-synthesized-by-plants-is-stored-as</a:t>
            </a:r>
            <a:endParaRPr/>
          </a:p>
          <a:p>
            <a:pPr indent="0" lvl="0" marL="0" rtl="0" algn="l">
              <a:spcBef>
                <a:spcPts val="0"/>
              </a:spcBef>
              <a:spcAft>
                <a:spcPts val="0"/>
              </a:spcAft>
              <a:buNone/>
            </a:pPr>
            <a:r>
              <a:t/>
            </a:r>
            <a:endParaRPr/>
          </a:p>
        </p:txBody>
      </p:sp>
      <p:sp>
        <p:nvSpPr>
          <p:cNvPr id="91" name="Google Shape;91;g4b7f94b8ac_0_3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b7f94b8ac_1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b7f94b8ac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 amplifier amplifies! If the scale only whispered “you weigh this much”, we wouldn’t be able to hear it and we wouldn’t know our weight. So we have to use a simple circuit called an amplifier so it can tell us “you weigh this much” (say loudly).  We have to amplify it so we can “hear” it.</a:t>
            </a:r>
            <a:endParaRPr/>
          </a:p>
          <a:p>
            <a:pPr indent="0" lvl="0" marL="0" rtl="0" algn="l">
              <a:spcBef>
                <a:spcPts val="0"/>
              </a:spcBef>
              <a:spcAft>
                <a:spcPts val="0"/>
              </a:spcAft>
              <a:buNone/>
            </a:pPr>
            <a:r>
              <a:rPr lang="en-US"/>
              <a:t>Pics:</a:t>
            </a:r>
            <a:endParaRPr/>
          </a:p>
          <a:p>
            <a:pPr indent="0" lvl="0" marL="0" rtl="0" algn="l">
              <a:spcBef>
                <a:spcPts val="0"/>
              </a:spcBef>
              <a:spcAft>
                <a:spcPts val="0"/>
              </a:spcAft>
              <a:buNone/>
            </a:pPr>
            <a:r>
              <a:rPr lang="en-US" u="sng">
                <a:solidFill>
                  <a:schemeClr val="hlink"/>
                </a:solidFill>
                <a:hlinkClick r:id="rId2"/>
              </a:rPr>
              <a:t>https://www.staples.com/Logitech-Z207-Bluetooth-Computer-Speakers-Black/product_2791667</a:t>
            </a:r>
            <a:endParaRPr/>
          </a:p>
          <a:p>
            <a:pPr indent="0" lvl="0" marL="0" rtl="0" algn="l">
              <a:spcBef>
                <a:spcPts val="0"/>
              </a:spcBef>
              <a:spcAft>
                <a:spcPts val="0"/>
              </a:spcAft>
              <a:buNone/>
            </a:pPr>
            <a:r>
              <a:rPr lang="en-US" u="sng">
                <a:solidFill>
                  <a:schemeClr val="hlink"/>
                </a:solidFill>
                <a:hlinkClick r:id="rId3"/>
              </a:rPr>
              <a:t>https://www.shutterstock.com/image-photo/woman-talking-through-megaphone-isolated-over-106051286</a:t>
            </a:r>
            <a:endParaRPr/>
          </a:p>
          <a:p>
            <a:pPr indent="0" lvl="0" marL="0" rtl="0" algn="l">
              <a:spcBef>
                <a:spcPts val="0"/>
              </a:spcBef>
              <a:spcAft>
                <a:spcPts val="0"/>
              </a:spcAft>
              <a:buNone/>
            </a:pPr>
            <a:r>
              <a:rPr lang="en-US" u="sng">
                <a:solidFill>
                  <a:schemeClr val="hlink"/>
                </a:solidFill>
                <a:hlinkClick r:id="rId4"/>
              </a:rPr>
              <a:t>http://hyperphysics.phy-astr.gsu.edu/hbase/Audio/amp.html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 name="Google Shape;103;g4b7f94b8ac_1_7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b7f94b8ac_1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b7f94b8ac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processor takes that signal and acts like google translate to translate it to a readable measurement. Imagine if processors only spoke german (ask them if anyone knows german), we wouldn’t know what it was telling us. So we have to translate the language into something we can understand.</a:t>
            </a:r>
            <a:endParaRPr/>
          </a:p>
          <a:p>
            <a:pPr indent="0" lvl="0" marL="0" rtl="0" algn="l">
              <a:spcBef>
                <a:spcPts val="0"/>
              </a:spcBef>
              <a:spcAft>
                <a:spcPts val="0"/>
              </a:spcAft>
              <a:buNone/>
            </a:pPr>
            <a:r>
              <a:rPr lang="en-US"/>
              <a:t>Pics:</a:t>
            </a:r>
            <a:endParaRPr/>
          </a:p>
          <a:p>
            <a:pPr indent="0" lvl="0" marL="0" rtl="0" algn="l">
              <a:spcBef>
                <a:spcPts val="0"/>
              </a:spcBef>
              <a:spcAft>
                <a:spcPts val="0"/>
              </a:spcAft>
              <a:buNone/>
            </a:pPr>
            <a:r>
              <a:rPr lang="en-US" u="sng">
                <a:solidFill>
                  <a:schemeClr val="hlink"/>
                </a:solidFill>
                <a:hlinkClick r:id="rId2"/>
              </a:rPr>
              <a:t>https://www.technobugg.com/google-translate-app-supports-offline-translation-conversion-modes-many-regional-languages/</a:t>
            </a:r>
            <a:endParaRPr/>
          </a:p>
          <a:p>
            <a:pPr indent="0" lvl="0" marL="0" rtl="0" algn="l">
              <a:spcBef>
                <a:spcPts val="0"/>
              </a:spcBef>
              <a:spcAft>
                <a:spcPts val="0"/>
              </a:spcAft>
              <a:buNone/>
            </a:pPr>
            <a:r>
              <a:rPr lang="en-US" u="sng">
                <a:solidFill>
                  <a:schemeClr val="hlink"/>
                </a:solidFill>
                <a:hlinkClick r:id="rId3"/>
              </a:rPr>
              <a:t>https://www.lifewire.com/desktop-processor-buyers-guide-832443</a:t>
            </a:r>
            <a:endParaRPr/>
          </a:p>
          <a:p>
            <a:pPr indent="0" lvl="0" marL="0" rtl="0" algn="l">
              <a:spcBef>
                <a:spcPts val="0"/>
              </a:spcBef>
              <a:spcAft>
                <a:spcPts val="0"/>
              </a:spcAft>
              <a:buNone/>
            </a:pPr>
            <a:r>
              <a:rPr lang="en-US" u="sng">
                <a:solidFill>
                  <a:schemeClr val="hlink"/>
                </a:solidFill>
                <a:hlinkClick r:id="rId4"/>
              </a:rPr>
              <a:t>https://www.adafruit.com/product/50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9" name="Google Shape;119;g4b7f94b8ac_1_8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b7f94b8ac_1_9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130" name="Google Shape;130;g4b7f94b8ac_1_99:notes"/>
          <p:cNvSpPr/>
          <p:nvPr>
            <p:ph idx="2" type="sldImg"/>
          </p:nvPr>
        </p:nvSpPr>
        <p:spPr>
          <a:xfrm>
            <a:off x="1160463" y="698500"/>
            <a:ext cx="4538700" cy="340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31" name="Google Shape;131;g4b7f94b8ac_1_99:notes"/>
          <p:cNvSpPr txBox="1"/>
          <p:nvPr>
            <p:ph idx="1" type="body"/>
          </p:nvPr>
        </p:nvSpPr>
        <p:spPr>
          <a:xfrm>
            <a:off x="912812" y="4343400"/>
            <a:ext cx="5032500" cy="4113300"/>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Clr>
                <a:schemeClr val="dk1"/>
              </a:buClr>
              <a:buSzPts val="1000"/>
              <a:buFont typeface="Arial"/>
              <a:buNone/>
            </a:pPr>
            <a:r>
              <a:rPr lang="en-US">
                <a:latin typeface="Calibri"/>
                <a:ea typeface="Calibri"/>
                <a:cs typeface="Calibri"/>
                <a:sym typeface="Calibri"/>
              </a:rPr>
              <a:t>That measurement is then displayed.</a:t>
            </a:r>
            <a:endParaRPr>
              <a:latin typeface="Calibri"/>
              <a:ea typeface="Calibri"/>
              <a:cs typeface="Calibri"/>
              <a:sym typeface="Calibri"/>
            </a:endParaRPr>
          </a:p>
          <a:p>
            <a:pPr indent="0" lvl="0" marL="0" marR="0" rtl="0" algn="l">
              <a:spcBef>
                <a:spcPts val="0"/>
              </a:spcBef>
              <a:spcAft>
                <a:spcPts val="0"/>
              </a:spcAft>
              <a:buClr>
                <a:schemeClr val="dk1"/>
              </a:buClr>
              <a:buSzPts val="1000"/>
              <a:buFont typeface="Arial"/>
              <a:buNone/>
            </a:pPr>
            <a:r>
              <a:rPr lang="en-US">
                <a:latin typeface="Calibri"/>
                <a:ea typeface="Calibri"/>
                <a:cs typeface="Calibri"/>
                <a:sym typeface="Calibri"/>
              </a:rPr>
              <a:t>Pics:</a:t>
            </a:r>
            <a:endParaRPr>
              <a:latin typeface="Calibri"/>
              <a:ea typeface="Calibri"/>
              <a:cs typeface="Calibri"/>
              <a:sym typeface="Calibri"/>
            </a:endParaRPr>
          </a:p>
          <a:p>
            <a:pPr indent="0" lvl="0" marL="0" marR="0" rtl="0" algn="l">
              <a:spcBef>
                <a:spcPts val="0"/>
              </a:spcBef>
              <a:spcAft>
                <a:spcPts val="0"/>
              </a:spcAft>
              <a:buClr>
                <a:schemeClr val="dk1"/>
              </a:buClr>
              <a:buSzPts val="1000"/>
              <a:buFont typeface="Arial"/>
              <a:buNone/>
            </a:pPr>
            <a:r>
              <a:rPr lang="en-US" u="sng">
                <a:solidFill>
                  <a:schemeClr val="hlink"/>
                </a:solidFill>
                <a:latin typeface="Calibri"/>
                <a:ea typeface="Calibri"/>
                <a:cs typeface="Calibri"/>
                <a:sym typeface="Calibri"/>
                <a:hlinkClick r:id="rId2"/>
              </a:rPr>
              <a:t>https://www.maxiaids.com/talking-bathroom-scale</a:t>
            </a:r>
            <a:endParaRPr>
              <a:latin typeface="Calibri"/>
              <a:ea typeface="Calibri"/>
              <a:cs typeface="Calibri"/>
              <a:sym typeface="Calibri"/>
            </a:endParaRPr>
          </a:p>
          <a:p>
            <a:pPr indent="0" lvl="0" marL="0" marR="0" rtl="0" algn="l">
              <a:spcBef>
                <a:spcPts val="0"/>
              </a:spcBef>
              <a:spcAft>
                <a:spcPts val="0"/>
              </a:spcAft>
              <a:buClr>
                <a:schemeClr val="dk1"/>
              </a:buClr>
              <a:buSzPts val="1000"/>
              <a:buFont typeface="Arial"/>
              <a:buNone/>
            </a:pPr>
            <a:r>
              <a:rPr lang="en-US" u="sng">
                <a:solidFill>
                  <a:schemeClr val="hlink"/>
                </a:solidFill>
                <a:latin typeface="Calibri"/>
                <a:ea typeface="Calibri"/>
                <a:cs typeface="Calibri"/>
                <a:sym typeface="Calibri"/>
                <a:hlinkClick r:id="rId3"/>
              </a:rPr>
              <a:t>https://www.dell.com/en-us?~ck=mn</a:t>
            </a:r>
            <a:endParaRPr>
              <a:latin typeface="Calibri"/>
              <a:ea typeface="Calibri"/>
              <a:cs typeface="Calibri"/>
              <a:sym typeface="Calibri"/>
            </a:endParaRPr>
          </a:p>
          <a:p>
            <a:pPr indent="0" lvl="0" marL="0" marR="0" rtl="0" algn="l">
              <a:spcBef>
                <a:spcPts val="0"/>
              </a:spcBef>
              <a:spcAft>
                <a:spcPts val="0"/>
              </a:spcAft>
              <a:buClr>
                <a:schemeClr val="dk1"/>
              </a:buClr>
              <a:buSzPts val="1000"/>
              <a:buFont typeface="Arial"/>
              <a:buNone/>
            </a:pPr>
            <a:r>
              <a:t/>
            </a:r>
            <a:endParaRPr>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b7f94b8ac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b7f94b8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let’s put those all together in one smooth process. This process is how a bio sensor works!</a:t>
            </a:r>
            <a:endParaRPr/>
          </a:p>
        </p:txBody>
      </p:sp>
      <p:sp>
        <p:nvSpPr>
          <p:cNvPr id="143" name="Google Shape;143;g4b7f94b8ac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2"/>
          <p:cNvSpPr txBox="1"/>
          <p:nvPr>
            <p:ph idx="12" type="sldNum"/>
          </p:nvPr>
        </p:nvSpPr>
        <p:spPr>
          <a:xfrm>
            <a:off x="8556790" y="6333133"/>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2"/>
          <p:cNvSpPr txBox="1"/>
          <p:nvPr/>
        </p:nvSpPr>
        <p:spPr>
          <a:xfrm>
            <a:off x="2360075" y="1298233"/>
            <a:ext cx="1269899" cy="4514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3F3F3"/>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ssertion Evidence">
  <p:cSld name="Assertion Evidence">
    <p:spTree>
      <p:nvGrpSpPr>
        <p:cNvPr id="18" name="Shape 18"/>
        <p:cNvGrpSpPr/>
        <p:nvPr/>
      </p:nvGrpSpPr>
      <p:grpSpPr>
        <a:xfrm>
          <a:off x="0" y="0"/>
          <a:ext cx="0" cy="0"/>
          <a:chOff x="0" y="0"/>
          <a:chExt cx="0" cy="0"/>
        </a:xfrm>
      </p:grpSpPr>
      <p:sp>
        <p:nvSpPr>
          <p:cNvPr id="19" name="Google Shape;19;p3"/>
          <p:cNvSpPr txBox="1"/>
          <p:nvPr>
            <p:ph type="title"/>
          </p:nvPr>
        </p:nvSpPr>
        <p:spPr>
          <a:xfrm>
            <a:off x="73152" y="73152"/>
            <a:ext cx="8860950" cy="43088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2800"/>
              <a:buFont typeface="Calibri"/>
              <a:buNone/>
              <a:defRPr b="1" i="0" sz="2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3"/>
          <p:cNvSpPr txBox="1"/>
          <p:nvPr>
            <p:ph idx="1" type="body"/>
          </p:nvPr>
        </p:nvSpPr>
        <p:spPr>
          <a:xfrm>
            <a:off x="957613" y="2433675"/>
            <a:ext cx="2044788" cy="3693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2400"/>
              <a:buFont typeface="Calibri"/>
              <a:buNone/>
              <a:defRPr b="1" i="0" sz="2400" u="none" cap="none" strike="noStrike">
                <a:solidFill>
                  <a:schemeClr val="lt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3"/>
          <p:cNvSpPr txBox="1"/>
          <p:nvPr>
            <p:ph idx="12" type="sldNum"/>
          </p:nvPr>
        </p:nvSpPr>
        <p:spPr>
          <a:xfrm>
            <a:off x="8556790" y="6333133"/>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5"/>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5"/>
          <p:cNvSpPr txBox="1"/>
          <p:nvPr/>
        </p:nvSpPr>
        <p:spPr>
          <a:xfrm>
            <a:off x="2360075" y="1298233"/>
            <a:ext cx="1269900" cy="45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3F3F3"/>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ssertion Evidence">
  <p:cSld name="Assertion Evidence">
    <p:spTree>
      <p:nvGrpSpPr>
        <p:cNvPr id="31" name="Shape 31"/>
        <p:cNvGrpSpPr/>
        <p:nvPr/>
      </p:nvGrpSpPr>
      <p:grpSpPr>
        <a:xfrm>
          <a:off x="0" y="0"/>
          <a:ext cx="0" cy="0"/>
          <a:chOff x="0" y="0"/>
          <a:chExt cx="0" cy="0"/>
        </a:xfrm>
      </p:grpSpPr>
      <p:sp>
        <p:nvSpPr>
          <p:cNvPr id="32" name="Google Shape;32;p6"/>
          <p:cNvSpPr txBox="1"/>
          <p:nvPr>
            <p:ph type="title"/>
          </p:nvPr>
        </p:nvSpPr>
        <p:spPr>
          <a:xfrm>
            <a:off x="73152" y="73152"/>
            <a:ext cx="8860800" cy="430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2800"/>
              <a:buFont typeface="Calibri"/>
              <a:buNone/>
              <a:defRPr b="1" i="0" sz="2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3" name="Google Shape;33;p6"/>
          <p:cNvSpPr txBox="1"/>
          <p:nvPr>
            <p:ph idx="1" type="body"/>
          </p:nvPr>
        </p:nvSpPr>
        <p:spPr>
          <a:xfrm>
            <a:off x="957613" y="2433675"/>
            <a:ext cx="2044800" cy="369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2400"/>
              <a:buFont typeface="Calibri"/>
              <a:buNone/>
              <a:defRPr b="1" i="0" sz="2400" u="none" cap="none" strike="noStrike">
                <a:solidFill>
                  <a:schemeClr val="lt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 name="Google Shape;34;p6"/>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556790" y="6333133"/>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p:cNvSpPr txBox="1"/>
          <p:nvPr/>
        </p:nvSpPr>
        <p:spPr>
          <a:xfrm>
            <a:off x="4773075" y="2681133"/>
            <a:ext cx="1862699" cy="6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3F3F3"/>
              </a:solidFill>
              <a:latin typeface="Calibri"/>
              <a:ea typeface="Calibri"/>
              <a:cs typeface="Calibri"/>
              <a:sym typeface="Calibri"/>
            </a:endParaRPr>
          </a:p>
        </p:txBody>
      </p:sp>
      <p:sp>
        <p:nvSpPr>
          <p:cNvPr id="12" name="Google Shape;12;p1"/>
          <p:cNvSpPr txBox="1"/>
          <p:nvPr/>
        </p:nvSpPr>
        <p:spPr>
          <a:xfrm>
            <a:off x="3751625" y="2257133"/>
            <a:ext cx="5309399" cy="8258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3" name="Google Shape;13;p1"/>
          <p:cNvSpPr txBox="1"/>
          <p:nvPr/>
        </p:nvSpPr>
        <p:spPr>
          <a:xfrm>
            <a:off x="3714750" y="2330866"/>
            <a:ext cx="5309399" cy="8258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p:txBody>
      </p:sp>
      <p:sp>
        <p:nvSpPr>
          <p:cNvPr id="14" name="Google Shape;14;p1"/>
          <p:cNvSpPr txBox="1"/>
          <p:nvPr/>
        </p:nvSpPr>
        <p:spPr>
          <a:xfrm>
            <a:off x="4341550" y="2908500"/>
            <a:ext cx="5309399" cy="8258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 name="Shape 22"/>
        <p:cNvGrpSpPr/>
        <p:nvPr/>
      </p:nvGrpSpPr>
      <p:grpSpPr>
        <a:xfrm>
          <a:off x="0" y="0"/>
          <a:ext cx="0" cy="0"/>
          <a:chOff x="0" y="0"/>
          <a:chExt cx="0" cy="0"/>
        </a:xfrm>
      </p:grpSpPr>
      <p:sp>
        <p:nvSpPr>
          <p:cNvPr id="23" name="Google Shape;23;p4"/>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350"/>
              <a:buFont typeface="Arial"/>
              <a:buNone/>
              <a:defRPr b="0" i="0" sz="14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4"/>
          <p:cNvSpPr txBox="1"/>
          <p:nvPr/>
        </p:nvSpPr>
        <p:spPr>
          <a:xfrm>
            <a:off x="4773075" y="2681133"/>
            <a:ext cx="1862700" cy="6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3F3F3"/>
              </a:solidFill>
              <a:latin typeface="Calibri"/>
              <a:ea typeface="Calibri"/>
              <a:cs typeface="Calibri"/>
              <a:sym typeface="Calibri"/>
            </a:endParaRPr>
          </a:p>
        </p:txBody>
      </p:sp>
      <p:sp>
        <p:nvSpPr>
          <p:cNvPr id="25" name="Google Shape;25;p4"/>
          <p:cNvSpPr txBox="1"/>
          <p:nvPr/>
        </p:nvSpPr>
        <p:spPr>
          <a:xfrm>
            <a:off x="3751625" y="2257133"/>
            <a:ext cx="5309400" cy="8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6" name="Google Shape;26;p4"/>
          <p:cNvSpPr txBox="1"/>
          <p:nvPr/>
        </p:nvSpPr>
        <p:spPr>
          <a:xfrm>
            <a:off x="3714750" y="2330866"/>
            <a:ext cx="5309400" cy="8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p:txBody>
      </p:sp>
      <p:sp>
        <p:nvSpPr>
          <p:cNvPr id="27" name="Google Shape;27;p4"/>
          <p:cNvSpPr txBox="1"/>
          <p:nvPr/>
        </p:nvSpPr>
        <p:spPr>
          <a:xfrm>
            <a:off x="4341550" y="2908500"/>
            <a:ext cx="5309400" cy="8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6.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38.png"/><Relationship Id="rId7"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 name="Shape 39"/>
        <p:cNvGrpSpPr/>
        <p:nvPr/>
      </p:nvGrpSpPr>
      <p:grpSpPr>
        <a:xfrm>
          <a:off x="0" y="0"/>
          <a:ext cx="0" cy="0"/>
          <a:chOff x="0" y="0"/>
          <a:chExt cx="0" cy="0"/>
        </a:xfrm>
      </p:grpSpPr>
      <p:sp>
        <p:nvSpPr>
          <p:cNvPr id="40" name="Google Shape;40;p7"/>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
        <p:nvSpPr>
          <p:cNvPr id="155" name="Google Shape;155;p16"/>
          <p:cNvSpPr txBox="1"/>
          <p:nvPr/>
        </p:nvSpPr>
        <p:spPr>
          <a:xfrm>
            <a:off x="76200" y="76200"/>
            <a:ext cx="90294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Transducers convert a signal of one form of energy </a:t>
            </a:r>
            <a:endParaRPr b="1" sz="28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into another.</a:t>
            </a:r>
            <a:endParaRPr b="1" i="0" sz="2800" u="none" cap="none" strike="noStrike">
              <a:solidFill>
                <a:srgbClr val="FFFFFF"/>
              </a:solidFill>
              <a:latin typeface="Calibri"/>
              <a:ea typeface="Calibri"/>
              <a:cs typeface="Calibri"/>
              <a:sym typeface="Calibri"/>
            </a:endParaRPr>
          </a:p>
        </p:txBody>
      </p:sp>
      <p:pic>
        <p:nvPicPr>
          <p:cNvPr descr="Image result for biosensor how they work" id="156" name="Google Shape;156;p16"/>
          <p:cNvPicPr preferRelativeResize="0"/>
          <p:nvPr/>
        </p:nvPicPr>
        <p:blipFill rotWithShape="1">
          <a:blip r:embed="rId3">
            <a:alphaModFix/>
          </a:blip>
          <a:srcRect b="27209" l="0" r="78964" t="0"/>
          <a:stretch/>
        </p:blipFill>
        <p:spPr>
          <a:xfrm>
            <a:off x="176709" y="2020360"/>
            <a:ext cx="1722748" cy="2467045"/>
          </a:xfrm>
          <a:prstGeom prst="rect">
            <a:avLst/>
          </a:prstGeom>
          <a:noFill/>
          <a:ln>
            <a:noFill/>
          </a:ln>
        </p:spPr>
      </p:pic>
      <p:pic>
        <p:nvPicPr>
          <p:cNvPr descr="Image result for biosensor how they work" id="157" name="Google Shape;157;p16"/>
          <p:cNvPicPr preferRelativeResize="0"/>
          <p:nvPr/>
        </p:nvPicPr>
        <p:blipFill rotWithShape="1">
          <a:blip r:embed="rId3">
            <a:alphaModFix/>
          </a:blip>
          <a:srcRect b="26932" l="21064" r="64710" t="276"/>
          <a:stretch/>
        </p:blipFill>
        <p:spPr>
          <a:xfrm>
            <a:off x="2475897" y="2020360"/>
            <a:ext cx="1164995" cy="2467045"/>
          </a:xfrm>
          <a:prstGeom prst="rect">
            <a:avLst/>
          </a:prstGeom>
          <a:noFill/>
          <a:ln>
            <a:noFill/>
          </a:ln>
        </p:spPr>
      </p:pic>
      <p:cxnSp>
        <p:nvCxnSpPr>
          <p:cNvPr id="158" name="Google Shape;158;p16"/>
          <p:cNvCxnSpPr>
            <a:stCxn id="156" idx="3"/>
            <a:endCxn id="157" idx="1"/>
          </p:cNvCxnSpPr>
          <p:nvPr/>
        </p:nvCxnSpPr>
        <p:spPr>
          <a:xfrm>
            <a:off x="1899458" y="3253883"/>
            <a:ext cx="576300" cy="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7"/>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
        <p:nvSpPr>
          <p:cNvPr id="165" name="Google Shape;165;p17"/>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Amplifiers increase the electrical signal</a:t>
            </a:r>
            <a:r>
              <a:rPr b="1" i="0" lang="en-US" sz="2800" u="none" cap="none" strike="noStrike">
                <a:solidFill>
                  <a:srgbClr val="FFFFFF"/>
                </a:solidFill>
                <a:latin typeface="Calibri"/>
                <a:ea typeface="Calibri"/>
                <a:cs typeface="Calibri"/>
                <a:sym typeface="Calibri"/>
              </a:rPr>
              <a:t>.</a:t>
            </a:r>
            <a:endParaRPr b="1" i="0" sz="2800" u="none" cap="none" strike="noStrike">
              <a:solidFill>
                <a:srgbClr val="FFFFFF"/>
              </a:solidFill>
              <a:latin typeface="Calibri"/>
              <a:ea typeface="Calibri"/>
              <a:cs typeface="Calibri"/>
              <a:sym typeface="Calibri"/>
            </a:endParaRPr>
          </a:p>
        </p:txBody>
      </p:sp>
      <p:pic>
        <p:nvPicPr>
          <p:cNvPr descr="Image result for biosensor how they work" id="166" name="Google Shape;166;p17"/>
          <p:cNvPicPr preferRelativeResize="0"/>
          <p:nvPr/>
        </p:nvPicPr>
        <p:blipFill rotWithShape="1">
          <a:blip r:embed="rId3">
            <a:alphaModFix/>
          </a:blip>
          <a:srcRect b="27209" l="0" r="78964" t="0"/>
          <a:stretch/>
        </p:blipFill>
        <p:spPr>
          <a:xfrm>
            <a:off x="176709" y="2020360"/>
            <a:ext cx="1722748" cy="2467045"/>
          </a:xfrm>
          <a:prstGeom prst="rect">
            <a:avLst/>
          </a:prstGeom>
          <a:noFill/>
          <a:ln>
            <a:noFill/>
          </a:ln>
        </p:spPr>
      </p:pic>
      <p:pic>
        <p:nvPicPr>
          <p:cNvPr descr="Image result for biosensor how they work" id="167" name="Google Shape;167;p17"/>
          <p:cNvPicPr preferRelativeResize="0"/>
          <p:nvPr/>
        </p:nvPicPr>
        <p:blipFill rotWithShape="1">
          <a:blip r:embed="rId3">
            <a:alphaModFix/>
          </a:blip>
          <a:srcRect b="26932" l="21064" r="64710" t="276"/>
          <a:stretch/>
        </p:blipFill>
        <p:spPr>
          <a:xfrm>
            <a:off x="2475897" y="2020360"/>
            <a:ext cx="1164995" cy="2467045"/>
          </a:xfrm>
          <a:prstGeom prst="rect">
            <a:avLst/>
          </a:prstGeom>
          <a:noFill/>
          <a:ln>
            <a:noFill/>
          </a:ln>
        </p:spPr>
      </p:pic>
      <p:pic>
        <p:nvPicPr>
          <p:cNvPr descr="Image result for biosensor how they work" id="168" name="Google Shape;168;p17"/>
          <p:cNvPicPr preferRelativeResize="0"/>
          <p:nvPr/>
        </p:nvPicPr>
        <p:blipFill rotWithShape="1">
          <a:blip r:embed="rId3">
            <a:alphaModFix/>
          </a:blip>
          <a:srcRect b="27209" l="41438" r="45619" t="0"/>
          <a:stretch/>
        </p:blipFill>
        <p:spPr>
          <a:xfrm>
            <a:off x="4217316" y="2020359"/>
            <a:ext cx="1059942" cy="2467045"/>
          </a:xfrm>
          <a:prstGeom prst="rect">
            <a:avLst/>
          </a:prstGeom>
          <a:noFill/>
          <a:ln>
            <a:noFill/>
          </a:ln>
        </p:spPr>
      </p:pic>
      <p:cxnSp>
        <p:nvCxnSpPr>
          <p:cNvPr id="169" name="Google Shape;169;p17"/>
          <p:cNvCxnSpPr/>
          <p:nvPr/>
        </p:nvCxnSpPr>
        <p:spPr>
          <a:xfrm>
            <a:off x="1899458" y="3253883"/>
            <a:ext cx="576300" cy="0"/>
          </a:xfrm>
          <a:prstGeom prst="straightConnector1">
            <a:avLst/>
          </a:prstGeom>
          <a:noFill/>
          <a:ln cap="flat" cmpd="sng" w="38100">
            <a:solidFill>
              <a:srgbClr val="FFFFFF"/>
            </a:solidFill>
            <a:prstDash val="solid"/>
            <a:round/>
            <a:headEnd len="med" w="med" type="none"/>
            <a:tailEnd len="med" w="med" type="triangle"/>
          </a:ln>
        </p:spPr>
      </p:cxnSp>
      <p:cxnSp>
        <p:nvCxnSpPr>
          <p:cNvPr id="170" name="Google Shape;170;p17"/>
          <p:cNvCxnSpPr/>
          <p:nvPr/>
        </p:nvCxnSpPr>
        <p:spPr>
          <a:xfrm>
            <a:off x="3640908" y="3253883"/>
            <a:ext cx="576300" cy="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18"/>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Processors converts electrical signals into more readable outputs.</a:t>
            </a:r>
            <a:endParaRPr b="1" i="0" sz="2800" u="none" cap="none" strike="noStrike">
              <a:solidFill>
                <a:srgbClr val="FFFFFF"/>
              </a:solidFill>
              <a:latin typeface="Calibri"/>
              <a:ea typeface="Calibri"/>
              <a:cs typeface="Calibri"/>
              <a:sym typeface="Calibri"/>
            </a:endParaRPr>
          </a:p>
        </p:txBody>
      </p:sp>
      <p:pic>
        <p:nvPicPr>
          <p:cNvPr descr="Image result for biosensor how they work" id="178" name="Google Shape;178;p18"/>
          <p:cNvPicPr preferRelativeResize="0"/>
          <p:nvPr/>
        </p:nvPicPr>
        <p:blipFill rotWithShape="1">
          <a:blip r:embed="rId3">
            <a:alphaModFix/>
          </a:blip>
          <a:srcRect b="27209" l="0" r="78964" t="0"/>
          <a:stretch/>
        </p:blipFill>
        <p:spPr>
          <a:xfrm>
            <a:off x="176709" y="2020360"/>
            <a:ext cx="1722748" cy="2467045"/>
          </a:xfrm>
          <a:prstGeom prst="rect">
            <a:avLst/>
          </a:prstGeom>
          <a:noFill/>
          <a:ln>
            <a:noFill/>
          </a:ln>
        </p:spPr>
      </p:pic>
      <p:pic>
        <p:nvPicPr>
          <p:cNvPr descr="Image result for biosensor how they work" id="179" name="Google Shape;179;p18"/>
          <p:cNvPicPr preferRelativeResize="0"/>
          <p:nvPr/>
        </p:nvPicPr>
        <p:blipFill rotWithShape="1">
          <a:blip r:embed="rId3">
            <a:alphaModFix/>
          </a:blip>
          <a:srcRect b="26932" l="21064" r="64710" t="276"/>
          <a:stretch/>
        </p:blipFill>
        <p:spPr>
          <a:xfrm>
            <a:off x="2475897" y="2020360"/>
            <a:ext cx="1164995" cy="2467045"/>
          </a:xfrm>
          <a:prstGeom prst="rect">
            <a:avLst/>
          </a:prstGeom>
          <a:noFill/>
          <a:ln>
            <a:noFill/>
          </a:ln>
        </p:spPr>
      </p:pic>
      <p:pic>
        <p:nvPicPr>
          <p:cNvPr descr="Image result for biosensor how they work" id="180" name="Google Shape;180;p18"/>
          <p:cNvPicPr preferRelativeResize="0"/>
          <p:nvPr/>
        </p:nvPicPr>
        <p:blipFill rotWithShape="1">
          <a:blip r:embed="rId3">
            <a:alphaModFix/>
          </a:blip>
          <a:srcRect b="27209" l="41438" r="45619" t="0"/>
          <a:stretch/>
        </p:blipFill>
        <p:spPr>
          <a:xfrm>
            <a:off x="4217316" y="2020359"/>
            <a:ext cx="1059942" cy="2467045"/>
          </a:xfrm>
          <a:prstGeom prst="rect">
            <a:avLst/>
          </a:prstGeom>
          <a:noFill/>
          <a:ln>
            <a:noFill/>
          </a:ln>
        </p:spPr>
      </p:pic>
      <p:pic>
        <p:nvPicPr>
          <p:cNvPr descr="Image result for biosensor how they work" id="181" name="Google Shape;181;p18"/>
          <p:cNvPicPr preferRelativeResize="0"/>
          <p:nvPr/>
        </p:nvPicPr>
        <p:blipFill rotWithShape="1">
          <a:blip r:embed="rId3">
            <a:alphaModFix/>
          </a:blip>
          <a:srcRect b="25542" l="61152" r="25265" t="1666"/>
          <a:stretch/>
        </p:blipFill>
        <p:spPr>
          <a:xfrm>
            <a:off x="5853689" y="2020359"/>
            <a:ext cx="1112364" cy="2467045"/>
          </a:xfrm>
          <a:prstGeom prst="rect">
            <a:avLst/>
          </a:prstGeom>
          <a:noFill/>
          <a:ln>
            <a:noFill/>
          </a:ln>
        </p:spPr>
      </p:pic>
      <p:cxnSp>
        <p:nvCxnSpPr>
          <p:cNvPr id="182" name="Google Shape;182;p18"/>
          <p:cNvCxnSpPr/>
          <p:nvPr/>
        </p:nvCxnSpPr>
        <p:spPr>
          <a:xfrm>
            <a:off x="1899458" y="3253883"/>
            <a:ext cx="576300" cy="0"/>
          </a:xfrm>
          <a:prstGeom prst="straightConnector1">
            <a:avLst/>
          </a:prstGeom>
          <a:noFill/>
          <a:ln cap="flat" cmpd="sng" w="38100">
            <a:solidFill>
              <a:srgbClr val="FFFFFF"/>
            </a:solidFill>
            <a:prstDash val="solid"/>
            <a:round/>
            <a:headEnd len="med" w="med" type="none"/>
            <a:tailEnd len="med" w="med" type="triangle"/>
          </a:ln>
        </p:spPr>
      </p:cxnSp>
      <p:cxnSp>
        <p:nvCxnSpPr>
          <p:cNvPr id="183" name="Google Shape;183;p18"/>
          <p:cNvCxnSpPr/>
          <p:nvPr/>
        </p:nvCxnSpPr>
        <p:spPr>
          <a:xfrm>
            <a:off x="3640908" y="3253883"/>
            <a:ext cx="576300" cy="0"/>
          </a:xfrm>
          <a:prstGeom prst="straightConnector1">
            <a:avLst/>
          </a:prstGeom>
          <a:noFill/>
          <a:ln cap="flat" cmpd="sng" w="38100">
            <a:solidFill>
              <a:srgbClr val="FFFFFF"/>
            </a:solidFill>
            <a:prstDash val="solid"/>
            <a:round/>
            <a:headEnd len="med" w="med" type="none"/>
            <a:tailEnd len="med" w="med" type="triangle"/>
          </a:ln>
        </p:spPr>
      </p:cxnSp>
      <p:pic>
        <p:nvPicPr>
          <p:cNvPr id="184" name="Google Shape;184;p18"/>
          <p:cNvPicPr preferRelativeResize="0"/>
          <p:nvPr/>
        </p:nvPicPr>
        <p:blipFill>
          <a:blip r:embed="rId4">
            <a:alphaModFix/>
          </a:blip>
          <a:stretch>
            <a:fillRect/>
          </a:stretch>
        </p:blipFill>
        <p:spPr>
          <a:xfrm>
            <a:off x="6781850" y="3445875"/>
            <a:ext cx="184200" cy="342900"/>
          </a:xfrm>
          <a:prstGeom prst="rect">
            <a:avLst/>
          </a:prstGeom>
          <a:noFill/>
          <a:ln>
            <a:noFill/>
          </a:ln>
        </p:spPr>
      </p:pic>
      <p:cxnSp>
        <p:nvCxnSpPr>
          <p:cNvPr id="185" name="Google Shape;185;p18"/>
          <p:cNvCxnSpPr/>
          <p:nvPr/>
        </p:nvCxnSpPr>
        <p:spPr>
          <a:xfrm>
            <a:off x="5303558" y="3253883"/>
            <a:ext cx="576300" cy="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9"/>
          <p:cNvSpPr txBox="1"/>
          <p:nvPr/>
        </p:nvSpPr>
        <p:spPr>
          <a:xfrm>
            <a:off x="228600" y="152400"/>
            <a:ext cx="184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19"/>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700"/>
              <a:buFont typeface="Calibri"/>
              <a:buNone/>
            </a:pPr>
            <a:r>
              <a:rPr b="1" lang="en-US" sz="2800">
                <a:solidFill>
                  <a:schemeClr val="lt1"/>
                </a:solidFill>
                <a:latin typeface="Calibri"/>
                <a:ea typeface="Calibri"/>
                <a:cs typeface="Calibri"/>
                <a:sym typeface="Calibri"/>
              </a:rPr>
              <a:t>This is the process of how a biosensor works.</a:t>
            </a:r>
            <a:endParaRPr b="1" sz="2800">
              <a:solidFill>
                <a:srgbClr val="FFFFFF"/>
              </a:solidFill>
              <a:latin typeface="Calibri"/>
              <a:ea typeface="Calibri"/>
              <a:cs typeface="Calibri"/>
              <a:sym typeface="Calibri"/>
            </a:endParaRPr>
          </a:p>
        </p:txBody>
      </p:sp>
      <p:sp>
        <p:nvSpPr>
          <p:cNvPr id="193" name="Google Shape;193;p19"/>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r>
              <a:rPr lang="en-US"/>
              <a:t>8</a:t>
            </a:r>
            <a:endParaRPr b="0" i="0" sz="1400" u="none" cap="none" strike="noStrike">
              <a:solidFill>
                <a:schemeClr val="lt1"/>
              </a:solidFill>
              <a:latin typeface="Calibri"/>
              <a:ea typeface="Calibri"/>
              <a:cs typeface="Calibri"/>
              <a:sym typeface="Calibri"/>
            </a:endParaRPr>
          </a:p>
        </p:txBody>
      </p:sp>
      <p:pic>
        <p:nvPicPr>
          <p:cNvPr descr="Image result for biosensor how they work" id="194" name="Google Shape;194;p19"/>
          <p:cNvPicPr preferRelativeResize="0"/>
          <p:nvPr/>
        </p:nvPicPr>
        <p:blipFill rotWithShape="1">
          <a:blip r:embed="rId3">
            <a:alphaModFix/>
          </a:blip>
          <a:srcRect b="27209" l="0" r="78964" t="0"/>
          <a:stretch/>
        </p:blipFill>
        <p:spPr>
          <a:xfrm>
            <a:off x="176709" y="2020360"/>
            <a:ext cx="1722748" cy="2467045"/>
          </a:xfrm>
          <a:prstGeom prst="rect">
            <a:avLst/>
          </a:prstGeom>
          <a:noFill/>
          <a:ln>
            <a:noFill/>
          </a:ln>
        </p:spPr>
      </p:pic>
      <p:pic>
        <p:nvPicPr>
          <p:cNvPr descr="Image result for biosensor how they work" id="195" name="Google Shape;195;p19"/>
          <p:cNvPicPr preferRelativeResize="0"/>
          <p:nvPr/>
        </p:nvPicPr>
        <p:blipFill rotWithShape="1">
          <a:blip r:embed="rId3">
            <a:alphaModFix/>
          </a:blip>
          <a:srcRect b="26932" l="21064" r="64710" t="276"/>
          <a:stretch/>
        </p:blipFill>
        <p:spPr>
          <a:xfrm>
            <a:off x="2475897" y="2020360"/>
            <a:ext cx="1164995" cy="2467045"/>
          </a:xfrm>
          <a:prstGeom prst="rect">
            <a:avLst/>
          </a:prstGeom>
          <a:noFill/>
          <a:ln>
            <a:noFill/>
          </a:ln>
        </p:spPr>
      </p:pic>
      <p:pic>
        <p:nvPicPr>
          <p:cNvPr descr="Image result for biosensor how they work" id="196" name="Google Shape;196;p19"/>
          <p:cNvPicPr preferRelativeResize="0"/>
          <p:nvPr/>
        </p:nvPicPr>
        <p:blipFill rotWithShape="1">
          <a:blip r:embed="rId3">
            <a:alphaModFix/>
          </a:blip>
          <a:srcRect b="27209" l="41438" r="45619" t="0"/>
          <a:stretch/>
        </p:blipFill>
        <p:spPr>
          <a:xfrm>
            <a:off x="4217316" y="2020359"/>
            <a:ext cx="1059942" cy="2467045"/>
          </a:xfrm>
          <a:prstGeom prst="rect">
            <a:avLst/>
          </a:prstGeom>
          <a:noFill/>
          <a:ln>
            <a:noFill/>
          </a:ln>
        </p:spPr>
      </p:pic>
      <p:pic>
        <p:nvPicPr>
          <p:cNvPr descr="Image result for biosensor how they work" id="197" name="Google Shape;197;p19"/>
          <p:cNvPicPr preferRelativeResize="0"/>
          <p:nvPr/>
        </p:nvPicPr>
        <p:blipFill rotWithShape="1">
          <a:blip r:embed="rId3">
            <a:alphaModFix/>
          </a:blip>
          <a:srcRect b="25542" l="61152" r="25265" t="1666"/>
          <a:stretch/>
        </p:blipFill>
        <p:spPr>
          <a:xfrm>
            <a:off x="5853689" y="2020359"/>
            <a:ext cx="1112364" cy="2467045"/>
          </a:xfrm>
          <a:prstGeom prst="rect">
            <a:avLst/>
          </a:prstGeom>
          <a:noFill/>
          <a:ln>
            <a:noFill/>
          </a:ln>
        </p:spPr>
      </p:pic>
      <p:pic>
        <p:nvPicPr>
          <p:cNvPr id="198" name="Google Shape;198;p19"/>
          <p:cNvPicPr preferRelativeResize="0"/>
          <p:nvPr/>
        </p:nvPicPr>
        <p:blipFill>
          <a:blip r:embed="rId4">
            <a:alphaModFix/>
          </a:blip>
          <a:stretch>
            <a:fillRect/>
          </a:stretch>
        </p:blipFill>
        <p:spPr>
          <a:xfrm>
            <a:off x="6781850" y="3445875"/>
            <a:ext cx="184200" cy="342900"/>
          </a:xfrm>
          <a:prstGeom prst="rect">
            <a:avLst/>
          </a:prstGeom>
          <a:noFill/>
          <a:ln>
            <a:noFill/>
          </a:ln>
        </p:spPr>
      </p:pic>
      <p:pic>
        <p:nvPicPr>
          <p:cNvPr descr="Image result for biosensor how they work" id="199" name="Google Shape;199;p19"/>
          <p:cNvPicPr preferRelativeResize="0"/>
          <p:nvPr/>
        </p:nvPicPr>
        <p:blipFill rotWithShape="1">
          <a:blip r:embed="rId3">
            <a:alphaModFix/>
          </a:blip>
          <a:srcRect b="29972" l="78179" r="4111" t="2673"/>
          <a:stretch/>
        </p:blipFill>
        <p:spPr>
          <a:xfrm>
            <a:off x="7542488" y="2020350"/>
            <a:ext cx="1450299" cy="2467050"/>
          </a:xfrm>
          <a:prstGeom prst="rect">
            <a:avLst/>
          </a:prstGeom>
          <a:noFill/>
          <a:ln>
            <a:noFill/>
          </a:ln>
        </p:spPr>
      </p:pic>
      <p:cxnSp>
        <p:nvCxnSpPr>
          <p:cNvPr id="200" name="Google Shape;200;p19"/>
          <p:cNvCxnSpPr/>
          <p:nvPr/>
        </p:nvCxnSpPr>
        <p:spPr>
          <a:xfrm>
            <a:off x="1899458" y="3253883"/>
            <a:ext cx="576300" cy="0"/>
          </a:xfrm>
          <a:prstGeom prst="straightConnector1">
            <a:avLst/>
          </a:prstGeom>
          <a:noFill/>
          <a:ln cap="flat" cmpd="sng" w="38100">
            <a:solidFill>
              <a:srgbClr val="FFFFFF"/>
            </a:solidFill>
            <a:prstDash val="solid"/>
            <a:round/>
            <a:headEnd len="med" w="med" type="none"/>
            <a:tailEnd len="med" w="med" type="triangle"/>
          </a:ln>
        </p:spPr>
      </p:cxnSp>
      <p:cxnSp>
        <p:nvCxnSpPr>
          <p:cNvPr id="201" name="Google Shape;201;p19"/>
          <p:cNvCxnSpPr/>
          <p:nvPr/>
        </p:nvCxnSpPr>
        <p:spPr>
          <a:xfrm>
            <a:off x="5303558" y="3253883"/>
            <a:ext cx="576300" cy="0"/>
          </a:xfrm>
          <a:prstGeom prst="straightConnector1">
            <a:avLst/>
          </a:prstGeom>
          <a:noFill/>
          <a:ln cap="flat" cmpd="sng" w="38100">
            <a:solidFill>
              <a:srgbClr val="FFFFFF"/>
            </a:solidFill>
            <a:prstDash val="solid"/>
            <a:round/>
            <a:headEnd len="med" w="med" type="none"/>
            <a:tailEnd len="med" w="med" type="triangle"/>
          </a:ln>
        </p:spPr>
      </p:cxnSp>
      <p:cxnSp>
        <p:nvCxnSpPr>
          <p:cNvPr id="202" name="Google Shape;202;p19"/>
          <p:cNvCxnSpPr/>
          <p:nvPr/>
        </p:nvCxnSpPr>
        <p:spPr>
          <a:xfrm>
            <a:off x="3640908" y="3253883"/>
            <a:ext cx="576300" cy="0"/>
          </a:xfrm>
          <a:prstGeom prst="straightConnector1">
            <a:avLst/>
          </a:prstGeom>
          <a:noFill/>
          <a:ln cap="flat" cmpd="sng" w="38100">
            <a:solidFill>
              <a:srgbClr val="FFFFFF"/>
            </a:solidFill>
            <a:prstDash val="solid"/>
            <a:round/>
            <a:headEnd len="med" w="med" type="none"/>
            <a:tailEnd len="med" w="med" type="triangle"/>
          </a:ln>
        </p:spPr>
      </p:cxnSp>
      <p:cxnSp>
        <p:nvCxnSpPr>
          <p:cNvPr id="203" name="Google Shape;203;p19"/>
          <p:cNvCxnSpPr/>
          <p:nvPr/>
        </p:nvCxnSpPr>
        <p:spPr>
          <a:xfrm>
            <a:off x="7032383" y="3253883"/>
            <a:ext cx="576300" cy="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0"/>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pic>
        <p:nvPicPr>
          <p:cNvPr descr="Image result for biosensor how they work" id="210" name="Google Shape;210;p20"/>
          <p:cNvPicPr preferRelativeResize="0"/>
          <p:nvPr/>
        </p:nvPicPr>
        <p:blipFill rotWithShape="1">
          <a:blip r:embed="rId3">
            <a:alphaModFix/>
          </a:blip>
          <a:srcRect b="25542" l="61152" r="25265" t="1666"/>
          <a:stretch/>
        </p:blipFill>
        <p:spPr>
          <a:xfrm>
            <a:off x="188200" y="1313350"/>
            <a:ext cx="1965575" cy="4359350"/>
          </a:xfrm>
          <a:prstGeom prst="rect">
            <a:avLst/>
          </a:prstGeom>
          <a:noFill/>
          <a:ln>
            <a:noFill/>
          </a:ln>
        </p:spPr>
      </p:pic>
      <p:sp>
        <p:nvSpPr>
          <p:cNvPr id="211" name="Google Shape;211;p20"/>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700"/>
              <a:buFont typeface="Calibri"/>
              <a:buNone/>
            </a:pPr>
            <a:r>
              <a:rPr b="1" lang="en-US" sz="2800">
                <a:solidFill>
                  <a:schemeClr val="lt1"/>
                </a:solidFill>
                <a:latin typeface="Calibri"/>
                <a:ea typeface="Calibri"/>
                <a:cs typeface="Calibri"/>
                <a:sym typeface="Calibri"/>
              </a:rPr>
              <a:t>Signal processing occurs in the processor where the signal is cleaned up.</a:t>
            </a:r>
            <a:endParaRPr b="1" sz="2800">
              <a:solidFill>
                <a:srgbClr val="FFFFFF"/>
              </a:solidFill>
              <a:latin typeface="Calibri"/>
              <a:ea typeface="Calibri"/>
              <a:cs typeface="Calibri"/>
              <a:sym typeface="Calibri"/>
            </a:endParaRPr>
          </a:p>
        </p:txBody>
      </p:sp>
      <p:pic>
        <p:nvPicPr>
          <p:cNvPr id="212" name="Google Shape;212;p20"/>
          <p:cNvPicPr preferRelativeResize="0"/>
          <p:nvPr/>
        </p:nvPicPr>
        <p:blipFill rotWithShape="1">
          <a:blip r:embed="rId4">
            <a:alphaModFix/>
          </a:blip>
          <a:srcRect b="51176" l="0" r="0" t="0"/>
          <a:stretch/>
        </p:blipFill>
        <p:spPr>
          <a:xfrm>
            <a:off x="2428275" y="3664200"/>
            <a:ext cx="6128525" cy="2242800"/>
          </a:xfrm>
          <a:prstGeom prst="rect">
            <a:avLst/>
          </a:prstGeom>
          <a:noFill/>
          <a:ln>
            <a:noFill/>
          </a:ln>
        </p:spPr>
      </p:pic>
      <p:pic>
        <p:nvPicPr>
          <p:cNvPr id="213" name="Google Shape;213;p20"/>
          <p:cNvPicPr preferRelativeResize="0"/>
          <p:nvPr/>
        </p:nvPicPr>
        <p:blipFill rotWithShape="1">
          <a:blip r:embed="rId4">
            <a:alphaModFix/>
          </a:blip>
          <a:srcRect b="0" l="0" r="0" t="48421"/>
          <a:stretch/>
        </p:blipFill>
        <p:spPr>
          <a:xfrm>
            <a:off x="2428275" y="1098325"/>
            <a:ext cx="6128525" cy="236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1"/>
          <p:cNvPicPr preferRelativeResize="0"/>
          <p:nvPr/>
        </p:nvPicPr>
        <p:blipFill rotWithShape="1">
          <a:blip r:embed="rId3">
            <a:alphaModFix/>
          </a:blip>
          <a:srcRect b="0" l="7945" r="24777" t="0"/>
          <a:stretch/>
        </p:blipFill>
        <p:spPr>
          <a:xfrm>
            <a:off x="0" y="0"/>
            <a:ext cx="9144000" cy="6858000"/>
          </a:xfrm>
          <a:prstGeom prst="rect">
            <a:avLst/>
          </a:prstGeom>
          <a:noFill/>
          <a:ln>
            <a:noFill/>
          </a:ln>
        </p:spPr>
      </p:pic>
      <p:sp>
        <p:nvSpPr>
          <p:cNvPr id="220" name="Google Shape;220;p21"/>
          <p:cNvSpPr txBox="1"/>
          <p:nvPr/>
        </p:nvSpPr>
        <p:spPr>
          <a:xfrm>
            <a:off x="3" y="4533900"/>
            <a:ext cx="4391100" cy="2324100"/>
          </a:xfrm>
          <a:prstGeom prst="rect">
            <a:avLst/>
          </a:prstGeom>
          <a:noFill/>
          <a:ln>
            <a:noFill/>
          </a:ln>
        </p:spPr>
        <p:txBody>
          <a:bodyPr anchorCtr="0" anchor="t" bIns="45700" lIns="91425" spcFirstLastPara="1" rIns="91425" wrap="square" tIns="45700">
            <a:noAutofit/>
          </a:bodyPr>
          <a:lstStyle/>
          <a:p>
            <a:pPr indent="-225425" lvl="0" marL="225425" marR="0" rtl="0" algn="l">
              <a:lnSpc>
                <a:spcPct val="100000"/>
              </a:lnSpc>
              <a:spcBef>
                <a:spcPts val="0"/>
              </a:spcBef>
              <a:spcAft>
                <a:spcPts val="0"/>
              </a:spcAft>
              <a:buClr>
                <a:srgbClr val="FFFFFF"/>
              </a:buClr>
              <a:buSzPts val="500"/>
              <a:buFont typeface="Calibri"/>
              <a:buNone/>
            </a:pPr>
            <a:r>
              <a:rPr b="1" i="0" lang="en-US" sz="2400" u="none" cap="none" strike="noStrike">
                <a:solidFill>
                  <a:srgbClr val="000000"/>
                </a:solidFill>
                <a:latin typeface="Calibri"/>
                <a:ea typeface="Calibri"/>
                <a:cs typeface="Calibri"/>
                <a:sym typeface="Calibri"/>
              </a:rPr>
              <a:t>Sydney Caparaso</a:t>
            </a:r>
            <a:endParaRPr b="1" i="0" sz="2400" u="none" cap="none" strike="noStrike">
              <a:solidFill>
                <a:srgbClr val="000000"/>
              </a:solidFill>
              <a:latin typeface="Calibri"/>
              <a:ea typeface="Calibri"/>
              <a:cs typeface="Calibri"/>
              <a:sym typeface="Calibri"/>
            </a:endParaRPr>
          </a:p>
          <a:p>
            <a:pPr indent="-225425" lvl="0" marL="225425" marR="0" rtl="0" algn="l">
              <a:lnSpc>
                <a:spcPct val="100000"/>
              </a:lnSpc>
              <a:spcBef>
                <a:spcPts val="0"/>
              </a:spcBef>
              <a:spcAft>
                <a:spcPts val="0"/>
              </a:spcAft>
              <a:buClr>
                <a:srgbClr val="FFFFFF"/>
              </a:buClr>
              <a:buSzPts val="500"/>
              <a:buFont typeface="Calibri"/>
              <a:buNone/>
            </a:pPr>
            <a:r>
              <a:rPr b="1" i="0" lang="en-US" sz="2400" u="none" cap="none" strike="noStrike">
                <a:solidFill>
                  <a:srgbClr val="000000"/>
                </a:solidFill>
                <a:latin typeface="Calibri"/>
                <a:ea typeface="Calibri"/>
                <a:cs typeface="Calibri"/>
                <a:sym typeface="Calibri"/>
              </a:rPr>
              <a:t>Francesca LaPinta </a:t>
            </a:r>
            <a:endParaRPr b="1" i="0" sz="2400" u="none" cap="none" strike="noStrike">
              <a:solidFill>
                <a:srgbClr val="000000"/>
              </a:solidFill>
              <a:latin typeface="Calibri"/>
              <a:ea typeface="Calibri"/>
              <a:cs typeface="Calibri"/>
              <a:sym typeface="Calibri"/>
            </a:endParaRPr>
          </a:p>
          <a:p>
            <a:pPr indent="-225425" lvl="0" marL="225425" marR="0" rtl="0" algn="l">
              <a:lnSpc>
                <a:spcPct val="100000"/>
              </a:lnSpc>
              <a:spcBef>
                <a:spcPts val="0"/>
              </a:spcBef>
              <a:spcAft>
                <a:spcPts val="0"/>
              </a:spcAft>
              <a:buClr>
                <a:srgbClr val="FFFFFF"/>
              </a:buClr>
              <a:buSzPts val="500"/>
              <a:buFont typeface="Calibri"/>
              <a:buNone/>
            </a:pPr>
            <a:r>
              <a:rPr b="1" lang="en-US" sz="2400">
                <a:latin typeface="Calibri"/>
                <a:ea typeface="Calibri"/>
                <a:cs typeface="Calibri"/>
                <a:sym typeface="Calibri"/>
              </a:rPr>
              <a:t>Chris Gasparis </a:t>
            </a:r>
            <a:endParaRPr b="1" sz="2400">
              <a:latin typeface="Calibri"/>
              <a:ea typeface="Calibri"/>
              <a:cs typeface="Calibri"/>
              <a:sym typeface="Calibri"/>
            </a:endParaRPr>
          </a:p>
          <a:p>
            <a:pPr indent="-225425" lvl="0" marL="225425" marR="0" rtl="0" algn="l">
              <a:lnSpc>
                <a:spcPct val="100000"/>
              </a:lnSpc>
              <a:spcBef>
                <a:spcPts val="0"/>
              </a:spcBef>
              <a:spcAft>
                <a:spcPts val="0"/>
              </a:spcAft>
              <a:buClr>
                <a:srgbClr val="FFFFFF"/>
              </a:buClr>
              <a:buSzPts val="400"/>
              <a:buFont typeface="Calibri"/>
              <a:buNone/>
            </a:pPr>
            <a:r>
              <a:rPr b="1" i="0" lang="en-US" sz="2400" u="none" cap="none" strike="noStrike">
                <a:solidFill>
                  <a:srgbClr val="000000"/>
                </a:solidFill>
                <a:latin typeface="Calibri"/>
                <a:ea typeface="Calibri"/>
                <a:cs typeface="Calibri"/>
                <a:sym typeface="Calibri"/>
              </a:rPr>
              <a:t>Rensselaer Polytechnic Institute  </a:t>
            </a:r>
            <a:endParaRPr b="0" i="0" sz="2400" u="none" cap="none" strike="noStrike">
              <a:solidFill>
                <a:srgbClr val="000000"/>
              </a:solidFill>
              <a:latin typeface="Arial"/>
              <a:ea typeface="Arial"/>
              <a:cs typeface="Arial"/>
              <a:sym typeface="Arial"/>
            </a:endParaRPr>
          </a:p>
          <a:p>
            <a:pPr indent="-225425" lvl="0" marL="225425" marR="0" rtl="0" algn="l">
              <a:lnSpc>
                <a:spcPct val="100000"/>
              </a:lnSpc>
              <a:spcBef>
                <a:spcPts val="0"/>
              </a:spcBef>
              <a:spcAft>
                <a:spcPts val="0"/>
              </a:spcAft>
              <a:buClr>
                <a:srgbClr val="000000"/>
              </a:buClr>
              <a:buSzPts val="1800"/>
              <a:buFont typeface="Arial"/>
              <a:buNone/>
            </a:pPr>
            <a:r>
              <a:t/>
            </a:r>
            <a:endParaRPr b="1" i="0" sz="2400" u="none" cap="none" strike="noStrike">
              <a:solidFill>
                <a:srgbClr val="000000"/>
              </a:solidFill>
              <a:latin typeface="Calibri"/>
              <a:ea typeface="Calibri"/>
              <a:cs typeface="Calibri"/>
              <a:sym typeface="Calibri"/>
            </a:endParaRPr>
          </a:p>
          <a:p>
            <a:pPr indent="-225425" lvl="0" marL="225425" marR="0" rtl="0" algn="l">
              <a:lnSpc>
                <a:spcPct val="100000"/>
              </a:lnSpc>
              <a:spcBef>
                <a:spcPts val="0"/>
              </a:spcBef>
              <a:spcAft>
                <a:spcPts val="0"/>
              </a:spcAft>
              <a:buClr>
                <a:srgbClr val="FFFFFF"/>
              </a:buClr>
              <a:buSzPts val="400"/>
              <a:buFont typeface="Calibri"/>
              <a:buNone/>
            </a:pPr>
            <a:r>
              <a:rPr b="1" lang="en-US" sz="2400">
                <a:latin typeface="Calibri"/>
                <a:ea typeface="Calibri"/>
                <a:cs typeface="Calibri"/>
                <a:sym typeface="Calibri"/>
              </a:rPr>
              <a:t>January 4th</a:t>
            </a:r>
            <a:r>
              <a:rPr b="1" i="0" lang="en-US" sz="2400" u="none" cap="none" strike="noStrike">
                <a:solidFill>
                  <a:srgbClr val="000000"/>
                </a:solidFill>
                <a:latin typeface="Calibri"/>
                <a:ea typeface="Calibri"/>
                <a:cs typeface="Calibri"/>
                <a:sym typeface="Calibri"/>
              </a:rPr>
              <a:t>, 201</a:t>
            </a:r>
            <a:r>
              <a:rPr b="1" lang="en-US" sz="2400">
                <a:latin typeface="Calibri"/>
                <a:ea typeface="Calibri"/>
                <a:cs typeface="Calibri"/>
                <a:sym typeface="Calibri"/>
              </a:rPr>
              <a:t>9</a:t>
            </a:r>
            <a:r>
              <a:rPr b="1" i="0" lang="en-U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Arial"/>
              <a:ea typeface="Arial"/>
              <a:cs typeface="Arial"/>
              <a:sym typeface="Arial"/>
            </a:endParaRPr>
          </a:p>
        </p:txBody>
      </p:sp>
      <p:sp>
        <p:nvSpPr>
          <p:cNvPr id="221" name="Google Shape;221;p21"/>
          <p:cNvSpPr txBox="1"/>
          <p:nvPr/>
        </p:nvSpPr>
        <p:spPr>
          <a:xfrm>
            <a:off x="50800" y="49211"/>
            <a:ext cx="9047100" cy="11079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Calibri"/>
                <a:ea typeface="Calibri"/>
                <a:cs typeface="Calibri"/>
                <a:sym typeface="Calibri"/>
              </a:rPr>
              <a:t>Electrocardiograms (ECG): Analyzing the Heart of</a:t>
            </a:r>
            <a:endParaRPr b="1" i="0" sz="4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Calibri"/>
                <a:ea typeface="Calibri"/>
                <a:cs typeface="Calibri"/>
                <a:sym typeface="Calibri"/>
              </a:rPr>
              <a:t>Biometric Sensing </a:t>
            </a:r>
            <a:endParaRPr b="0" i="0" sz="4800" u="none" cap="none" strike="noStrike">
              <a:solidFill>
                <a:srgbClr val="000000"/>
              </a:solidFill>
              <a:latin typeface="Arial"/>
              <a:ea typeface="Arial"/>
              <a:cs typeface="Arial"/>
              <a:sym typeface="Arial"/>
            </a:endParaRPr>
          </a:p>
        </p:txBody>
      </p:sp>
      <p:pic>
        <p:nvPicPr>
          <p:cNvPr id="222" name="Google Shape;222;p21"/>
          <p:cNvPicPr preferRelativeResize="0"/>
          <p:nvPr/>
        </p:nvPicPr>
        <p:blipFill rotWithShape="1">
          <a:blip r:embed="rId4">
            <a:alphaModFix/>
          </a:blip>
          <a:srcRect b="0" l="0" r="0" t="0"/>
          <a:stretch/>
        </p:blipFill>
        <p:spPr>
          <a:xfrm>
            <a:off x="7754275" y="5778375"/>
            <a:ext cx="1389730" cy="107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2"/>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
        <p:nvSpPr>
          <p:cNvPr id="229" name="Google Shape;229;p22"/>
          <p:cNvSpPr txBox="1"/>
          <p:nvPr/>
        </p:nvSpPr>
        <p:spPr>
          <a:xfrm>
            <a:off x="2622150" y="1177800"/>
            <a:ext cx="4329900" cy="8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FFFFF"/>
                </a:solidFill>
                <a:latin typeface="Calibri"/>
                <a:ea typeface="Calibri"/>
                <a:cs typeface="Calibri"/>
                <a:sym typeface="Calibri"/>
              </a:rPr>
              <a:t>What is an ECG?</a:t>
            </a:r>
            <a:endParaRPr sz="2800">
              <a:solidFill>
                <a:srgbClr val="FFFFFF"/>
              </a:solidFill>
              <a:latin typeface="Calibri"/>
              <a:ea typeface="Calibri"/>
              <a:cs typeface="Calibri"/>
              <a:sym typeface="Calibri"/>
            </a:endParaRPr>
          </a:p>
        </p:txBody>
      </p:sp>
      <p:sp>
        <p:nvSpPr>
          <p:cNvPr id="230" name="Google Shape;230;p22"/>
          <p:cNvSpPr txBox="1"/>
          <p:nvPr/>
        </p:nvSpPr>
        <p:spPr>
          <a:xfrm>
            <a:off x="3531525" y="2997600"/>
            <a:ext cx="4329900" cy="8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FFFFF"/>
                </a:solidFill>
                <a:latin typeface="Calibri"/>
                <a:ea typeface="Calibri"/>
                <a:cs typeface="Calibri"/>
                <a:sym typeface="Calibri"/>
              </a:rPr>
              <a:t>Analyzing ECG output </a:t>
            </a:r>
            <a:endParaRPr sz="2800">
              <a:solidFill>
                <a:srgbClr val="FFFFFF"/>
              </a:solidFill>
              <a:latin typeface="Calibri"/>
              <a:ea typeface="Calibri"/>
              <a:cs typeface="Calibri"/>
              <a:sym typeface="Calibri"/>
            </a:endParaRPr>
          </a:p>
        </p:txBody>
      </p:sp>
      <p:sp>
        <p:nvSpPr>
          <p:cNvPr id="231" name="Google Shape;231;p22"/>
          <p:cNvSpPr txBox="1"/>
          <p:nvPr/>
        </p:nvSpPr>
        <p:spPr>
          <a:xfrm>
            <a:off x="4698225" y="4817400"/>
            <a:ext cx="4329900" cy="8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FFFFF"/>
                </a:solidFill>
                <a:latin typeface="Calibri"/>
                <a:ea typeface="Calibri"/>
                <a:cs typeface="Calibri"/>
                <a:sym typeface="Calibri"/>
              </a:rPr>
              <a:t>Future of biosensors</a:t>
            </a:r>
            <a:endParaRPr sz="2800">
              <a:solidFill>
                <a:srgbClr val="FFFFFF"/>
              </a:solidFill>
              <a:latin typeface="Calibri"/>
              <a:ea typeface="Calibri"/>
              <a:cs typeface="Calibri"/>
              <a:sym typeface="Calibri"/>
            </a:endParaRPr>
          </a:p>
        </p:txBody>
      </p:sp>
      <p:pic>
        <p:nvPicPr>
          <p:cNvPr id="232" name="Google Shape;232;p22"/>
          <p:cNvPicPr preferRelativeResize="0"/>
          <p:nvPr/>
        </p:nvPicPr>
        <p:blipFill rotWithShape="1">
          <a:blip r:embed="rId3">
            <a:alphaModFix/>
          </a:blip>
          <a:srcRect b="0" l="0" r="21935" t="0"/>
          <a:stretch/>
        </p:blipFill>
        <p:spPr>
          <a:xfrm>
            <a:off x="1200327" y="2131600"/>
            <a:ext cx="2331200" cy="2239726"/>
          </a:xfrm>
          <a:prstGeom prst="rect">
            <a:avLst/>
          </a:prstGeom>
          <a:noFill/>
          <a:ln>
            <a:noFill/>
          </a:ln>
        </p:spPr>
      </p:pic>
      <p:pic>
        <p:nvPicPr>
          <p:cNvPr id="233" name="Google Shape;233;p22"/>
          <p:cNvPicPr preferRelativeResize="0"/>
          <p:nvPr/>
        </p:nvPicPr>
        <p:blipFill rotWithShape="1">
          <a:blip r:embed="rId4">
            <a:alphaModFix/>
          </a:blip>
          <a:srcRect b="21092" l="15039" r="47493" t="31846"/>
          <a:stretch/>
        </p:blipFill>
        <p:spPr>
          <a:xfrm>
            <a:off x="378500" y="768900"/>
            <a:ext cx="2057275" cy="1453526"/>
          </a:xfrm>
          <a:prstGeom prst="rect">
            <a:avLst/>
          </a:prstGeom>
          <a:noFill/>
          <a:ln cap="flat" cmpd="sng" w="38100">
            <a:solidFill>
              <a:schemeClr val="dk1"/>
            </a:solidFill>
            <a:prstDash val="solid"/>
            <a:round/>
            <a:headEnd len="sm" w="sm" type="none"/>
            <a:tailEnd len="sm" w="sm" type="none"/>
          </a:ln>
        </p:spPr>
      </p:pic>
      <p:pic>
        <p:nvPicPr>
          <p:cNvPr id="234" name="Google Shape;234;p22"/>
          <p:cNvPicPr preferRelativeResize="0"/>
          <p:nvPr/>
        </p:nvPicPr>
        <p:blipFill rotWithShape="1">
          <a:blip r:embed="rId5">
            <a:alphaModFix/>
          </a:blip>
          <a:srcRect b="0" l="0" r="0" t="0"/>
          <a:stretch/>
        </p:blipFill>
        <p:spPr>
          <a:xfrm>
            <a:off x="898325" y="4462326"/>
            <a:ext cx="3799900" cy="158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3"/>
          <p:cNvSpPr txBox="1"/>
          <p:nvPr>
            <p:ph type="title"/>
          </p:nvPr>
        </p:nvSpPr>
        <p:spPr>
          <a:xfrm>
            <a:off x="73152" y="73152"/>
            <a:ext cx="88608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Calibri"/>
              <a:buNone/>
            </a:pPr>
            <a:r>
              <a:rPr b="1" i="0" lang="en-US" sz="2800" u="none" cap="none" strike="noStrike">
                <a:solidFill>
                  <a:schemeClr val="lt1"/>
                </a:solidFill>
                <a:latin typeface="Calibri"/>
                <a:ea typeface="Calibri"/>
                <a:cs typeface="Calibri"/>
                <a:sym typeface="Calibri"/>
              </a:rPr>
              <a:t>ECGS use various components to measure your heart’s electrical activity</a:t>
            </a:r>
            <a:endParaRPr b="1" i="0" sz="2800" u="none" cap="none" strike="noStrike">
              <a:solidFill>
                <a:schemeClr val="lt1"/>
              </a:solidFill>
              <a:latin typeface="Calibri"/>
              <a:ea typeface="Calibri"/>
              <a:cs typeface="Calibri"/>
              <a:sym typeface="Calibri"/>
            </a:endParaRPr>
          </a:p>
        </p:txBody>
      </p:sp>
      <p:sp>
        <p:nvSpPr>
          <p:cNvPr id="241" name="Google Shape;241;p23"/>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sp>
        <p:nvSpPr>
          <p:cNvPr id="242" name="Google Shape;242;p23"/>
          <p:cNvSpPr txBox="1"/>
          <p:nvPr/>
        </p:nvSpPr>
        <p:spPr>
          <a:xfrm>
            <a:off x="7351500" y="2956250"/>
            <a:ext cx="1792500" cy="4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electrodes</a:t>
            </a:r>
            <a:endParaRPr b="1" i="0" sz="2400" u="none" cap="none" strike="noStrike">
              <a:solidFill>
                <a:srgbClr val="FFFFFF"/>
              </a:solidFill>
              <a:latin typeface="Arial"/>
              <a:ea typeface="Arial"/>
              <a:cs typeface="Arial"/>
              <a:sym typeface="Arial"/>
            </a:endParaRPr>
          </a:p>
        </p:txBody>
      </p:sp>
      <p:pic>
        <p:nvPicPr>
          <p:cNvPr id="243" name="Google Shape;243;p23"/>
          <p:cNvPicPr preferRelativeResize="0"/>
          <p:nvPr/>
        </p:nvPicPr>
        <p:blipFill rotWithShape="1">
          <a:blip r:embed="rId3">
            <a:alphaModFix/>
          </a:blip>
          <a:srcRect b="0" l="0" r="0" t="0"/>
          <a:stretch/>
        </p:blipFill>
        <p:spPr>
          <a:xfrm>
            <a:off x="1873788" y="1167625"/>
            <a:ext cx="5259675" cy="5282949"/>
          </a:xfrm>
          <a:prstGeom prst="rect">
            <a:avLst/>
          </a:prstGeom>
          <a:noFill/>
          <a:ln>
            <a:noFill/>
          </a:ln>
        </p:spPr>
      </p:pic>
      <p:pic>
        <p:nvPicPr>
          <p:cNvPr id="244" name="Google Shape;244;p23"/>
          <p:cNvPicPr preferRelativeResize="0"/>
          <p:nvPr/>
        </p:nvPicPr>
        <p:blipFill rotWithShape="1">
          <a:blip r:embed="rId4">
            <a:alphaModFix/>
          </a:blip>
          <a:srcRect b="0" l="0" r="0" t="0"/>
          <a:stretch/>
        </p:blipFill>
        <p:spPr>
          <a:xfrm>
            <a:off x="4849600" y="2956225"/>
            <a:ext cx="2214249" cy="1705726"/>
          </a:xfrm>
          <a:prstGeom prst="rect">
            <a:avLst/>
          </a:prstGeom>
          <a:noFill/>
          <a:ln>
            <a:noFill/>
          </a:ln>
        </p:spPr>
      </p:pic>
      <p:sp>
        <p:nvSpPr>
          <p:cNvPr id="245" name="Google Shape;245;p23"/>
          <p:cNvSpPr/>
          <p:nvPr/>
        </p:nvSpPr>
        <p:spPr>
          <a:xfrm rot="9664395">
            <a:off x="6387907" y="3647756"/>
            <a:ext cx="1978362" cy="451873"/>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4"/>
          <p:cNvSpPr/>
          <p:nvPr/>
        </p:nvSpPr>
        <p:spPr>
          <a:xfrm>
            <a:off x="152400" y="5467349"/>
            <a:ext cx="8001000" cy="790500"/>
          </a:xfrm>
          <a:prstGeom prst="rect">
            <a:avLst/>
          </a:prstGeom>
          <a:noFill/>
          <a:ln>
            <a:noFill/>
          </a:ln>
        </p:spPr>
        <p:txBody>
          <a:bodyPr anchorCtr="0" anchor="t" bIns="25400" lIns="63500" spcFirstLastPara="1" rIns="63500" wrap="square" tIns="25400">
            <a:noAutofit/>
          </a:bodyPr>
          <a:lstStyle/>
          <a:p>
            <a:pPr indent="0" lvl="0" marL="0" marR="0" rtl="0" algn="l">
              <a:lnSpc>
                <a:spcPct val="100000"/>
              </a:lnSpc>
              <a:spcBef>
                <a:spcPts val="0"/>
              </a:spcBef>
              <a:spcAft>
                <a:spcPts val="0"/>
              </a:spcAft>
              <a:buClr>
                <a:srgbClr val="FFFFFF"/>
              </a:buClr>
              <a:buSzPts val="600"/>
              <a:buFont typeface="Calibri"/>
              <a:buNone/>
            </a:pPr>
            <a:r>
              <a:t/>
            </a:r>
            <a:endParaRPr b="0" i="0" sz="1400" u="none" cap="none" strike="noStrike">
              <a:solidFill>
                <a:srgbClr val="000000"/>
              </a:solidFill>
              <a:latin typeface="Arial"/>
              <a:ea typeface="Arial"/>
              <a:cs typeface="Arial"/>
              <a:sym typeface="Arial"/>
            </a:endParaRPr>
          </a:p>
        </p:txBody>
      </p:sp>
      <p:sp>
        <p:nvSpPr>
          <p:cNvPr id="252" name="Google Shape;252;p24"/>
          <p:cNvSpPr txBox="1"/>
          <p:nvPr/>
        </p:nvSpPr>
        <p:spPr>
          <a:xfrm>
            <a:off x="288925" y="60323"/>
            <a:ext cx="184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 name="Google Shape;253;p24"/>
          <p:cNvSpPr txBox="1"/>
          <p:nvPr/>
        </p:nvSpPr>
        <p:spPr>
          <a:xfrm>
            <a:off x="76200" y="76200"/>
            <a:ext cx="8997900" cy="8617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t/>
            </a:r>
            <a:endParaRPr b="0" i="0" sz="1400" u="none" cap="none" strike="noStrike">
              <a:solidFill>
                <a:srgbClr val="000000"/>
              </a:solidFill>
              <a:latin typeface="Arial"/>
              <a:ea typeface="Arial"/>
              <a:cs typeface="Arial"/>
              <a:sym typeface="Arial"/>
            </a:endParaRPr>
          </a:p>
        </p:txBody>
      </p:sp>
      <p:sp>
        <p:nvSpPr>
          <p:cNvPr id="254" name="Google Shape;254;p24"/>
          <p:cNvSpPr txBox="1"/>
          <p:nvPr>
            <p:ph idx="12" type="sldNum"/>
          </p:nvPr>
        </p:nvSpPr>
        <p:spPr>
          <a:xfrm>
            <a:off x="8556790" y="6333133"/>
            <a:ext cx="548699" cy="5246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Calibri"/>
                <a:ea typeface="Calibri"/>
                <a:cs typeface="Calibri"/>
                <a:sym typeface="Calibri"/>
              </a:rPr>
              <a:t>6</a:t>
            </a:r>
            <a:endParaRPr b="0" i="0" sz="1400" u="none" cap="none" strike="noStrike">
              <a:solidFill>
                <a:schemeClr val="lt1"/>
              </a:solidFill>
              <a:latin typeface="Calibri"/>
              <a:ea typeface="Calibri"/>
              <a:cs typeface="Calibri"/>
              <a:sym typeface="Calibri"/>
            </a:endParaRPr>
          </a:p>
        </p:txBody>
      </p:sp>
      <p:pic>
        <p:nvPicPr>
          <p:cNvPr id="255" name="Google Shape;255;p24"/>
          <p:cNvPicPr preferRelativeResize="0"/>
          <p:nvPr/>
        </p:nvPicPr>
        <p:blipFill rotWithShape="1">
          <a:blip r:embed="rId3">
            <a:alphaModFix/>
          </a:blip>
          <a:srcRect b="0" l="0" r="0" t="0"/>
          <a:stretch/>
        </p:blipFill>
        <p:spPr>
          <a:xfrm>
            <a:off x="-15575" y="415250"/>
            <a:ext cx="9068826" cy="604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5"/>
          <p:cNvSpPr txBox="1"/>
          <p:nvPr>
            <p:ph type="title"/>
          </p:nvPr>
        </p:nvSpPr>
        <p:spPr>
          <a:xfrm>
            <a:off x="73152" y="73152"/>
            <a:ext cx="88608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Calibri"/>
              <a:buNone/>
            </a:pPr>
            <a:r>
              <a:rPr b="1" i="0" lang="en-US" sz="2800" u="none" cap="none" strike="noStrike">
                <a:solidFill>
                  <a:schemeClr val="lt1"/>
                </a:solidFill>
                <a:latin typeface="Calibri"/>
                <a:ea typeface="Calibri"/>
                <a:cs typeface="Calibri"/>
                <a:sym typeface="Calibri"/>
              </a:rPr>
              <a:t>ECGS use various components to measure your heart’s electrical activity</a:t>
            </a:r>
            <a:endParaRPr b="1" i="0" sz="2800" u="none" cap="none" strike="noStrike">
              <a:solidFill>
                <a:schemeClr val="lt1"/>
              </a:solidFill>
              <a:latin typeface="Calibri"/>
              <a:ea typeface="Calibri"/>
              <a:cs typeface="Calibri"/>
              <a:sym typeface="Calibri"/>
            </a:endParaRPr>
          </a:p>
        </p:txBody>
      </p:sp>
      <p:sp>
        <p:nvSpPr>
          <p:cNvPr id="262" name="Google Shape;262;p25"/>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sp>
        <p:nvSpPr>
          <p:cNvPr id="263" name="Google Shape;263;p25"/>
          <p:cNvSpPr txBox="1"/>
          <p:nvPr/>
        </p:nvSpPr>
        <p:spPr>
          <a:xfrm>
            <a:off x="7351500" y="2956250"/>
            <a:ext cx="1792500" cy="4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electrodes</a:t>
            </a:r>
            <a:endParaRPr b="1" i="0" sz="2400" u="none" cap="none" strike="noStrike">
              <a:solidFill>
                <a:srgbClr val="FFFFFF"/>
              </a:solidFill>
              <a:latin typeface="Arial"/>
              <a:ea typeface="Arial"/>
              <a:cs typeface="Arial"/>
              <a:sym typeface="Arial"/>
            </a:endParaRPr>
          </a:p>
        </p:txBody>
      </p:sp>
      <p:pic>
        <p:nvPicPr>
          <p:cNvPr id="264" name="Google Shape;264;p25"/>
          <p:cNvPicPr preferRelativeResize="0"/>
          <p:nvPr/>
        </p:nvPicPr>
        <p:blipFill rotWithShape="1">
          <a:blip r:embed="rId3">
            <a:alphaModFix/>
          </a:blip>
          <a:srcRect b="0" l="0" r="0" t="0"/>
          <a:stretch/>
        </p:blipFill>
        <p:spPr>
          <a:xfrm>
            <a:off x="1873788" y="1167625"/>
            <a:ext cx="5259675" cy="5282949"/>
          </a:xfrm>
          <a:prstGeom prst="rect">
            <a:avLst/>
          </a:prstGeom>
          <a:noFill/>
          <a:ln>
            <a:noFill/>
          </a:ln>
        </p:spPr>
      </p:pic>
      <p:pic>
        <p:nvPicPr>
          <p:cNvPr id="265" name="Google Shape;265;p25"/>
          <p:cNvPicPr preferRelativeResize="0"/>
          <p:nvPr/>
        </p:nvPicPr>
        <p:blipFill rotWithShape="1">
          <a:blip r:embed="rId4">
            <a:alphaModFix/>
          </a:blip>
          <a:srcRect b="0" l="0" r="0" t="0"/>
          <a:stretch/>
        </p:blipFill>
        <p:spPr>
          <a:xfrm>
            <a:off x="4849600" y="2956225"/>
            <a:ext cx="2214249" cy="1705726"/>
          </a:xfrm>
          <a:prstGeom prst="rect">
            <a:avLst/>
          </a:prstGeom>
          <a:noFill/>
          <a:ln>
            <a:noFill/>
          </a:ln>
        </p:spPr>
      </p:pic>
      <p:sp>
        <p:nvSpPr>
          <p:cNvPr id="266" name="Google Shape;266;p25"/>
          <p:cNvSpPr/>
          <p:nvPr/>
        </p:nvSpPr>
        <p:spPr>
          <a:xfrm rot="9664395">
            <a:off x="6387907" y="3647756"/>
            <a:ext cx="1978362" cy="451873"/>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5"/>
          <p:cNvSpPr/>
          <p:nvPr/>
        </p:nvSpPr>
        <p:spPr>
          <a:xfrm rot="-10390345">
            <a:off x="6387886" y="1504281"/>
            <a:ext cx="1978430" cy="451739"/>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5"/>
          <p:cNvSpPr txBox="1"/>
          <p:nvPr/>
        </p:nvSpPr>
        <p:spPr>
          <a:xfrm>
            <a:off x="7238550" y="1843400"/>
            <a:ext cx="2018400" cy="43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connecting wire</a:t>
            </a:r>
            <a:endParaRPr b="1" i="0" sz="2400" u="none" cap="none" strike="noStrike">
              <a:solidFill>
                <a:srgbClr val="FFFFFF"/>
              </a:solidFill>
              <a:latin typeface="Arial"/>
              <a:ea typeface="Arial"/>
              <a:cs typeface="Arial"/>
              <a:sym typeface="Arial"/>
            </a:endParaRPr>
          </a:p>
        </p:txBody>
      </p:sp>
      <p:sp>
        <p:nvSpPr>
          <p:cNvPr id="269" name="Google Shape;269;p25"/>
          <p:cNvSpPr/>
          <p:nvPr/>
        </p:nvSpPr>
        <p:spPr>
          <a:xfrm rot="-406488">
            <a:off x="469993" y="3940658"/>
            <a:ext cx="1978515" cy="451632"/>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5"/>
          <p:cNvSpPr txBox="1"/>
          <p:nvPr/>
        </p:nvSpPr>
        <p:spPr>
          <a:xfrm>
            <a:off x="73150" y="4507425"/>
            <a:ext cx="1792500" cy="4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amplifier</a:t>
            </a:r>
            <a:endParaRPr b="1" i="0" sz="2400" u="none" cap="none" strike="noStrike">
              <a:solidFill>
                <a:srgbClr val="FFFFFF"/>
              </a:solidFill>
              <a:latin typeface="Arial"/>
              <a:ea typeface="Arial"/>
              <a:cs typeface="Arial"/>
              <a:sym typeface="Arial"/>
            </a:endParaRPr>
          </a:p>
        </p:txBody>
      </p:sp>
      <p:sp>
        <p:nvSpPr>
          <p:cNvPr id="271" name="Google Shape;271;p25"/>
          <p:cNvSpPr/>
          <p:nvPr/>
        </p:nvSpPr>
        <p:spPr>
          <a:xfrm rot="823085">
            <a:off x="595162" y="2659432"/>
            <a:ext cx="1978539" cy="451558"/>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5"/>
          <p:cNvSpPr txBox="1"/>
          <p:nvPr/>
        </p:nvSpPr>
        <p:spPr>
          <a:xfrm>
            <a:off x="81300" y="1949388"/>
            <a:ext cx="1792500" cy="4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output</a:t>
            </a:r>
            <a:endParaRPr b="1" i="0" sz="2400" u="none" cap="none" strike="noStrike">
              <a:solidFill>
                <a:srgbClr val="FFFFFF"/>
              </a:solidFill>
              <a:latin typeface="Arial"/>
              <a:ea typeface="Arial"/>
              <a:cs typeface="Arial"/>
              <a:sym typeface="Arial"/>
            </a:endParaRPr>
          </a:p>
        </p:txBody>
      </p:sp>
      <p:sp>
        <p:nvSpPr>
          <p:cNvPr id="273" name="Google Shape;273;p25"/>
          <p:cNvSpPr/>
          <p:nvPr/>
        </p:nvSpPr>
        <p:spPr>
          <a:xfrm rot="-10081123">
            <a:off x="6621717" y="5271654"/>
            <a:ext cx="1978398" cy="451766"/>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5"/>
          <p:cNvSpPr txBox="1"/>
          <p:nvPr/>
        </p:nvSpPr>
        <p:spPr>
          <a:xfrm>
            <a:off x="7727425" y="5923825"/>
            <a:ext cx="1792500" cy="4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clips</a:t>
            </a:r>
            <a:endParaRPr b="1" i="0" sz="2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sp>
        <p:nvSpPr>
          <p:cNvPr id="46" name="Google Shape;46;p8"/>
          <p:cNvSpPr txBox="1"/>
          <p:nvPr/>
        </p:nvSpPr>
        <p:spPr>
          <a:xfrm>
            <a:off x="788670" y="2446020"/>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 name="Google Shape;47;p8"/>
          <p:cNvSpPr/>
          <p:nvPr/>
        </p:nvSpPr>
        <p:spPr>
          <a:xfrm>
            <a:off x="5462275" y="1908000"/>
            <a:ext cx="2946900" cy="3042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0</a:t>
            </a:r>
            <a:endParaRPr b="0" i="0" sz="9600" u="none" cap="none" strike="noStrike">
              <a:solidFill>
                <a:srgbClr val="000000"/>
              </a:solidFill>
              <a:latin typeface="Times New Roman"/>
              <a:ea typeface="Times New Roman"/>
              <a:cs typeface="Times New Roman"/>
              <a:sym typeface="Times New Roman"/>
            </a:endParaRPr>
          </a:p>
        </p:txBody>
      </p:sp>
      <p:pic>
        <p:nvPicPr>
          <p:cNvPr id="48" name="Google Shape;48;p8"/>
          <p:cNvPicPr preferRelativeResize="0"/>
          <p:nvPr/>
        </p:nvPicPr>
        <p:blipFill rotWithShape="1">
          <a:blip r:embed="rId3">
            <a:alphaModFix/>
          </a:blip>
          <a:srcRect b="17066" l="21085" r="53750" t="32487"/>
          <a:stretch/>
        </p:blipFill>
        <p:spPr>
          <a:xfrm>
            <a:off x="571350" y="956363"/>
            <a:ext cx="4385400" cy="4945274"/>
          </a:xfrm>
          <a:prstGeom prst="rect">
            <a:avLst/>
          </a:prstGeom>
          <a:noFill/>
          <a:ln>
            <a:noFill/>
          </a:ln>
        </p:spPr>
      </p:pic>
      <p:sp>
        <p:nvSpPr>
          <p:cNvPr id="49" name="Google Shape;49;p8"/>
          <p:cNvSpPr/>
          <p:nvPr/>
        </p:nvSpPr>
        <p:spPr>
          <a:xfrm>
            <a:off x="5462250" y="1908000"/>
            <a:ext cx="2946900" cy="30420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1</a:t>
            </a:r>
            <a:endParaRPr b="0" i="0" sz="9600" u="none" cap="none" strike="noStrike">
              <a:solidFill>
                <a:srgbClr val="000000"/>
              </a:solidFill>
              <a:latin typeface="Times New Roman"/>
              <a:ea typeface="Times New Roman"/>
              <a:cs typeface="Times New Roman"/>
              <a:sym typeface="Times New Roman"/>
            </a:endParaRPr>
          </a:p>
        </p:txBody>
      </p:sp>
      <p:sp>
        <p:nvSpPr>
          <p:cNvPr id="50" name="Google Shape;50;p8"/>
          <p:cNvSpPr/>
          <p:nvPr/>
        </p:nvSpPr>
        <p:spPr>
          <a:xfrm>
            <a:off x="5462238" y="1908000"/>
            <a:ext cx="2946900" cy="3042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2</a:t>
            </a:r>
            <a:endParaRPr b="0" i="0" sz="9600" u="none" cap="none" strike="noStrike">
              <a:solidFill>
                <a:srgbClr val="000000"/>
              </a:solidFill>
              <a:latin typeface="Times New Roman"/>
              <a:ea typeface="Times New Roman"/>
              <a:cs typeface="Times New Roman"/>
              <a:sym typeface="Times New Roman"/>
            </a:endParaRPr>
          </a:p>
        </p:txBody>
      </p:sp>
      <p:sp>
        <p:nvSpPr>
          <p:cNvPr id="51" name="Google Shape;51;p8"/>
          <p:cNvSpPr/>
          <p:nvPr/>
        </p:nvSpPr>
        <p:spPr>
          <a:xfrm>
            <a:off x="5462250" y="1908000"/>
            <a:ext cx="2946900" cy="3042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3</a:t>
            </a:r>
            <a:endParaRPr b="0" i="0" sz="9600" u="none" cap="none" strike="noStrike">
              <a:solidFill>
                <a:srgbClr val="000000"/>
              </a:solidFill>
              <a:latin typeface="Times New Roman"/>
              <a:ea typeface="Times New Roman"/>
              <a:cs typeface="Times New Roman"/>
              <a:sym typeface="Times New Roman"/>
            </a:endParaRPr>
          </a:p>
        </p:txBody>
      </p:sp>
      <p:sp>
        <p:nvSpPr>
          <p:cNvPr id="52" name="Google Shape;52;p8"/>
          <p:cNvSpPr/>
          <p:nvPr/>
        </p:nvSpPr>
        <p:spPr>
          <a:xfrm>
            <a:off x="5462250" y="1908000"/>
            <a:ext cx="2946900" cy="30420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4</a:t>
            </a:r>
            <a:endParaRPr b="0" i="0" sz="9600" u="none" cap="none" strike="noStrike">
              <a:solidFill>
                <a:srgbClr val="000000"/>
              </a:solidFill>
              <a:latin typeface="Times New Roman"/>
              <a:ea typeface="Times New Roman"/>
              <a:cs typeface="Times New Roman"/>
              <a:sym typeface="Times New Roman"/>
            </a:endParaRPr>
          </a:p>
        </p:txBody>
      </p:sp>
      <p:sp>
        <p:nvSpPr>
          <p:cNvPr id="53" name="Google Shape;53;p8"/>
          <p:cNvSpPr/>
          <p:nvPr/>
        </p:nvSpPr>
        <p:spPr>
          <a:xfrm>
            <a:off x="5462250" y="1908000"/>
            <a:ext cx="2946900" cy="3042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5</a:t>
            </a:r>
            <a:endParaRPr b="0" i="0" sz="9600" u="none" cap="none" strike="noStrike">
              <a:solidFill>
                <a:srgbClr val="000000"/>
              </a:solidFill>
              <a:latin typeface="Times New Roman"/>
              <a:ea typeface="Times New Roman"/>
              <a:cs typeface="Times New Roman"/>
              <a:sym typeface="Times New Roman"/>
            </a:endParaRPr>
          </a:p>
        </p:txBody>
      </p:sp>
      <p:sp>
        <p:nvSpPr>
          <p:cNvPr id="54" name="Google Shape;54;p8"/>
          <p:cNvSpPr/>
          <p:nvPr/>
        </p:nvSpPr>
        <p:spPr>
          <a:xfrm>
            <a:off x="5462250" y="1908000"/>
            <a:ext cx="2946900" cy="30420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6</a:t>
            </a:r>
            <a:endParaRPr b="0" i="0" sz="9600" u="none" cap="none" strike="noStrike">
              <a:solidFill>
                <a:srgbClr val="000000"/>
              </a:solidFill>
              <a:latin typeface="Times New Roman"/>
              <a:ea typeface="Times New Roman"/>
              <a:cs typeface="Times New Roman"/>
              <a:sym typeface="Times New Roman"/>
            </a:endParaRPr>
          </a:p>
        </p:txBody>
      </p:sp>
      <p:sp>
        <p:nvSpPr>
          <p:cNvPr id="55" name="Google Shape;55;p8"/>
          <p:cNvSpPr/>
          <p:nvPr/>
        </p:nvSpPr>
        <p:spPr>
          <a:xfrm>
            <a:off x="5462275" y="1908000"/>
            <a:ext cx="2946900" cy="3042000"/>
          </a:xfrm>
          <a:prstGeom prst="ellipse">
            <a:avLst/>
          </a:prstGeom>
          <a:solidFill>
            <a:srgbClr val="37A84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7</a:t>
            </a:r>
            <a:endParaRPr b="0" i="0" sz="9600" u="none" cap="none" strike="noStrike">
              <a:solidFill>
                <a:srgbClr val="000000"/>
              </a:solidFill>
              <a:latin typeface="Times New Roman"/>
              <a:ea typeface="Times New Roman"/>
              <a:cs typeface="Times New Roman"/>
              <a:sym typeface="Times New Roman"/>
            </a:endParaRPr>
          </a:p>
        </p:txBody>
      </p:sp>
      <p:sp>
        <p:nvSpPr>
          <p:cNvPr id="56" name="Google Shape;56;p8"/>
          <p:cNvSpPr/>
          <p:nvPr/>
        </p:nvSpPr>
        <p:spPr>
          <a:xfrm>
            <a:off x="5462250" y="1908000"/>
            <a:ext cx="2946900" cy="30420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8</a:t>
            </a:r>
            <a:endParaRPr b="0" i="0" sz="9600" u="none" cap="none" strike="noStrike">
              <a:solidFill>
                <a:srgbClr val="000000"/>
              </a:solidFill>
              <a:latin typeface="Times New Roman"/>
              <a:ea typeface="Times New Roman"/>
              <a:cs typeface="Times New Roman"/>
              <a:sym typeface="Times New Roman"/>
            </a:endParaRPr>
          </a:p>
        </p:txBody>
      </p:sp>
      <p:sp>
        <p:nvSpPr>
          <p:cNvPr id="57" name="Google Shape;57;p8"/>
          <p:cNvSpPr/>
          <p:nvPr/>
        </p:nvSpPr>
        <p:spPr>
          <a:xfrm>
            <a:off x="5462275" y="1908000"/>
            <a:ext cx="2946900" cy="3042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9</a:t>
            </a:r>
            <a:endParaRPr b="0" i="0" sz="9600" u="none" cap="none" strike="noStrike">
              <a:solidFill>
                <a:srgbClr val="000000"/>
              </a:solidFill>
              <a:latin typeface="Times New Roman"/>
              <a:ea typeface="Times New Roman"/>
              <a:cs typeface="Times New Roman"/>
              <a:sym typeface="Times New Roman"/>
            </a:endParaRPr>
          </a:p>
        </p:txBody>
      </p:sp>
      <p:sp>
        <p:nvSpPr>
          <p:cNvPr id="58" name="Google Shape;58;p8"/>
          <p:cNvSpPr/>
          <p:nvPr/>
        </p:nvSpPr>
        <p:spPr>
          <a:xfrm>
            <a:off x="5462275" y="1908000"/>
            <a:ext cx="2946900" cy="30420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Times New Roman"/>
                <a:ea typeface="Times New Roman"/>
                <a:cs typeface="Times New Roman"/>
                <a:sym typeface="Times New Roman"/>
              </a:rPr>
              <a:t>10</a:t>
            </a:r>
            <a:endParaRPr b="0" i="0" sz="96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8"/>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1000"/>
                                          </p:stCondLst>
                                        </p:cTn>
                                        <p:tgtEl>
                                          <p:spTgt spid="57"/>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 presetSubtype="0">
                                  <p:stCondLst>
                                    <p:cond delay="0"/>
                                  </p:stCondLst>
                                  <p:childTnLst>
                                    <p:set>
                                      <p:cBhvr>
                                        <p:cTn dur="1" fill="hold">
                                          <p:stCondLst>
                                            <p:cond delay="1000"/>
                                          </p:stCondLst>
                                        </p:cTn>
                                        <p:tgtEl>
                                          <p:spTgt spid="56"/>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1" presetSubtype="0">
                                  <p:stCondLst>
                                    <p:cond delay="0"/>
                                  </p:stCondLst>
                                  <p:childTnLst>
                                    <p:set>
                                      <p:cBhvr>
                                        <p:cTn dur="1" fill="hold">
                                          <p:stCondLst>
                                            <p:cond delay="1000"/>
                                          </p:stCondLst>
                                        </p:cTn>
                                        <p:tgtEl>
                                          <p:spTgt spid="55"/>
                                        </p:tgtEl>
                                        <p:attrNameLst>
                                          <p:attrName>style.visibility</p:attrName>
                                        </p:attrNameLst>
                                      </p:cBhvr>
                                      <p:to>
                                        <p:strVal val="hidden"/>
                                      </p:to>
                                    </p:set>
                                  </p:childTnLst>
                                </p:cTn>
                              </p:par>
                            </p:childTnLst>
                          </p:cTn>
                        </p:par>
                        <p:par>
                          <p:cTn fill="hold">
                            <p:stCondLst>
                              <p:cond delay="4000"/>
                            </p:stCondLst>
                            <p:childTnLst>
                              <p:par>
                                <p:cTn fill="hold" nodeType="afterEffect" presetClass="exit" presetID="1" presetSubtype="0">
                                  <p:stCondLst>
                                    <p:cond delay="0"/>
                                  </p:stCondLst>
                                  <p:childTnLst>
                                    <p:set>
                                      <p:cBhvr>
                                        <p:cTn dur="1" fill="hold">
                                          <p:stCondLst>
                                            <p:cond delay="1000"/>
                                          </p:stCondLst>
                                        </p:cTn>
                                        <p:tgtEl>
                                          <p:spTgt spid="54"/>
                                        </p:tgtEl>
                                        <p:attrNameLst>
                                          <p:attrName>style.visibility</p:attrName>
                                        </p:attrNameLst>
                                      </p:cBhvr>
                                      <p:to>
                                        <p:strVal val="hidden"/>
                                      </p:to>
                                    </p:set>
                                  </p:childTnLst>
                                </p:cTn>
                              </p:par>
                            </p:childTnLst>
                          </p:cTn>
                        </p:par>
                        <p:par>
                          <p:cTn fill="hold">
                            <p:stCondLst>
                              <p:cond delay="5000"/>
                            </p:stCondLst>
                            <p:childTnLst>
                              <p:par>
                                <p:cTn fill="hold" nodeType="afterEffect" presetClass="exit" presetID="1" presetSubtype="0">
                                  <p:stCondLst>
                                    <p:cond delay="0"/>
                                  </p:stCondLst>
                                  <p:childTnLst>
                                    <p:set>
                                      <p:cBhvr>
                                        <p:cTn dur="1" fill="hold">
                                          <p:stCondLst>
                                            <p:cond delay="1000"/>
                                          </p:stCondLst>
                                        </p:cTn>
                                        <p:tgtEl>
                                          <p:spTgt spid="53"/>
                                        </p:tgtEl>
                                        <p:attrNameLst>
                                          <p:attrName>style.visibility</p:attrName>
                                        </p:attrNameLst>
                                      </p:cBhvr>
                                      <p:to>
                                        <p:strVal val="hidden"/>
                                      </p:to>
                                    </p:set>
                                  </p:childTnLst>
                                </p:cTn>
                              </p:par>
                            </p:childTnLst>
                          </p:cTn>
                        </p:par>
                        <p:par>
                          <p:cTn fill="hold">
                            <p:stCondLst>
                              <p:cond delay="6000"/>
                            </p:stCondLst>
                            <p:childTnLst>
                              <p:par>
                                <p:cTn fill="hold" nodeType="afterEffect" presetClass="exit" presetID="1" presetSubtype="0">
                                  <p:stCondLst>
                                    <p:cond delay="0"/>
                                  </p:stCondLst>
                                  <p:childTnLst>
                                    <p:set>
                                      <p:cBhvr>
                                        <p:cTn dur="1" fill="hold">
                                          <p:stCondLst>
                                            <p:cond delay="1000"/>
                                          </p:stCondLst>
                                        </p:cTn>
                                        <p:tgtEl>
                                          <p:spTgt spid="52"/>
                                        </p:tgtEl>
                                        <p:attrNameLst>
                                          <p:attrName>style.visibility</p:attrName>
                                        </p:attrNameLst>
                                      </p:cBhvr>
                                      <p:to>
                                        <p:strVal val="hidden"/>
                                      </p:to>
                                    </p:set>
                                  </p:childTnLst>
                                </p:cTn>
                              </p:par>
                            </p:childTnLst>
                          </p:cTn>
                        </p:par>
                        <p:par>
                          <p:cTn fill="hold">
                            <p:stCondLst>
                              <p:cond delay="7000"/>
                            </p:stCondLst>
                            <p:childTnLst>
                              <p:par>
                                <p:cTn fill="hold" nodeType="afterEffect" presetClass="exit" presetID="1" presetSubtype="0">
                                  <p:stCondLst>
                                    <p:cond delay="0"/>
                                  </p:stCondLst>
                                  <p:childTnLst>
                                    <p:set>
                                      <p:cBhvr>
                                        <p:cTn dur="1" fill="hold">
                                          <p:stCondLst>
                                            <p:cond delay="1000"/>
                                          </p:stCondLst>
                                        </p:cTn>
                                        <p:tgtEl>
                                          <p:spTgt spid="51"/>
                                        </p:tgtEl>
                                        <p:attrNameLst>
                                          <p:attrName>style.visibility</p:attrName>
                                        </p:attrNameLst>
                                      </p:cBhvr>
                                      <p:to>
                                        <p:strVal val="hidden"/>
                                      </p:to>
                                    </p:set>
                                  </p:childTnLst>
                                </p:cTn>
                              </p:par>
                            </p:childTnLst>
                          </p:cTn>
                        </p:par>
                        <p:par>
                          <p:cTn fill="hold">
                            <p:stCondLst>
                              <p:cond delay="8000"/>
                            </p:stCondLst>
                            <p:childTnLst>
                              <p:par>
                                <p:cTn fill="hold" nodeType="afterEffect" presetClass="exit" presetID="1" presetSubtype="0">
                                  <p:stCondLst>
                                    <p:cond delay="0"/>
                                  </p:stCondLst>
                                  <p:childTnLst>
                                    <p:set>
                                      <p:cBhvr>
                                        <p:cTn dur="1" fill="hold">
                                          <p:stCondLst>
                                            <p:cond delay="1000"/>
                                          </p:stCondLst>
                                        </p:cTn>
                                        <p:tgtEl>
                                          <p:spTgt spid="50"/>
                                        </p:tgtEl>
                                        <p:attrNameLst>
                                          <p:attrName>style.visibility</p:attrName>
                                        </p:attrNameLst>
                                      </p:cBhvr>
                                      <p:to>
                                        <p:strVal val="hidden"/>
                                      </p:to>
                                    </p:set>
                                  </p:childTnLst>
                                </p:cTn>
                              </p:par>
                            </p:childTnLst>
                          </p:cTn>
                        </p:par>
                        <p:par>
                          <p:cTn fill="hold">
                            <p:stCondLst>
                              <p:cond delay="9000"/>
                            </p:stCondLst>
                            <p:childTnLst>
                              <p:par>
                                <p:cTn fill="hold" nodeType="afterEffect" presetClass="exit" presetID="1" presetSubtype="0">
                                  <p:stCondLst>
                                    <p:cond delay="0"/>
                                  </p:stCondLst>
                                  <p:childTnLst>
                                    <p:set>
                                      <p:cBhvr>
                                        <p:cTn dur="1" fill="hold">
                                          <p:stCondLst>
                                            <p:cond delay="1000"/>
                                          </p:stCondLst>
                                        </p:cTn>
                                        <p:tgtEl>
                                          <p:spTgt spid="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6"/>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pic>
        <p:nvPicPr>
          <p:cNvPr id="281" name="Google Shape;281;p26"/>
          <p:cNvPicPr preferRelativeResize="0"/>
          <p:nvPr/>
        </p:nvPicPr>
        <p:blipFill rotWithShape="1">
          <a:blip r:embed="rId3">
            <a:alphaModFix/>
          </a:blip>
          <a:srcRect b="0" l="0" r="0" t="0"/>
          <a:stretch/>
        </p:blipFill>
        <p:spPr>
          <a:xfrm>
            <a:off x="391299" y="1265588"/>
            <a:ext cx="8361400" cy="5067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7"/>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pic>
        <p:nvPicPr>
          <p:cNvPr id="288" name="Google Shape;288;p27"/>
          <p:cNvPicPr preferRelativeResize="0"/>
          <p:nvPr/>
        </p:nvPicPr>
        <p:blipFill rotWithShape="1">
          <a:blip r:embed="rId3">
            <a:alphaModFix/>
          </a:blip>
          <a:srcRect b="0" l="0" r="0" t="0"/>
          <a:stretch/>
        </p:blipFill>
        <p:spPr>
          <a:xfrm>
            <a:off x="-258024" y="2564450"/>
            <a:ext cx="2305475" cy="1729099"/>
          </a:xfrm>
          <a:prstGeom prst="rect">
            <a:avLst/>
          </a:prstGeom>
          <a:noFill/>
          <a:ln>
            <a:noFill/>
          </a:ln>
        </p:spPr>
      </p:pic>
      <p:pic>
        <p:nvPicPr>
          <p:cNvPr id="289" name="Google Shape;289;p27"/>
          <p:cNvPicPr preferRelativeResize="0"/>
          <p:nvPr/>
        </p:nvPicPr>
        <p:blipFill rotWithShape="1">
          <a:blip r:embed="rId3">
            <a:alphaModFix/>
          </a:blip>
          <a:srcRect b="0" l="0" r="0" t="0"/>
          <a:stretch/>
        </p:blipFill>
        <p:spPr>
          <a:xfrm>
            <a:off x="7678414" y="2564450"/>
            <a:ext cx="2305475" cy="1729099"/>
          </a:xfrm>
          <a:prstGeom prst="rect">
            <a:avLst/>
          </a:prstGeom>
          <a:noFill/>
          <a:ln>
            <a:noFill/>
          </a:ln>
        </p:spPr>
      </p:pic>
      <p:pic>
        <p:nvPicPr>
          <p:cNvPr id="290" name="Google Shape;290;p27"/>
          <p:cNvPicPr preferRelativeResize="0"/>
          <p:nvPr/>
        </p:nvPicPr>
        <p:blipFill rotWithShape="1">
          <a:blip r:embed="rId3">
            <a:alphaModFix/>
          </a:blip>
          <a:srcRect b="0" l="0" r="0" t="0"/>
          <a:stretch/>
        </p:blipFill>
        <p:spPr>
          <a:xfrm>
            <a:off x="1789426" y="2564450"/>
            <a:ext cx="2305475" cy="1729099"/>
          </a:xfrm>
          <a:prstGeom prst="rect">
            <a:avLst/>
          </a:prstGeom>
          <a:noFill/>
          <a:ln>
            <a:noFill/>
          </a:ln>
        </p:spPr>
      </p:pic>
      <p:pic>
        <p:nvPicPr>
          <p:cNvPr id="291" name="Google Shape;291;p27"/>
          <p:cNvPicPr preferRelativeResize="0"/>
          <p:nvPr/>
        </p:nvPicPr>
        <p:blipFill rotWithShape="1">
          <a:blip r:embed="rId3">
            <a:alphaModFix/>
          </a:blip>
          <a:srcRect b="0" l="0" r="0" t="0"/>
          <a:stretch/>
        </p:blipFill>
        <p:spPr>
          <a:xfrm>
            <a:off x="5699051" y="2564450"/>
            <a:ext cx="2305475" cy="1729099"/>
          </a:xfrm>
          <a:prstGeom prst="rect">
            <a:avLst/>
          </a:prstGeom>
          <a:noFill/>
          <a:ln>
            <a:noFill/>
          </a:ln>
        </p:spPr>
      </p:pic>
      <p:pic>
        <p:nvPicPr>
          <p:cNvPr id="292" name="Google Shape;292;p27"/>
          <p:cNvPicPr preferRelativeResize="0"/>
          <p:nvPr/>
        </p:nvPicPr>
        <p:blipFill rotWithShape="1">
          <a:blip r:embed="rId3">
            <a:alphaModFix/>
          </a:blip>
          <a:srcRect b="0" l="0" r="0" t="0"/>
          <a:stretch/>
        </p:blipFill>
        <p:spPr>
          <a:xfrm>
            <a:off x="3773826" y="2564450"/>
            <a:ext cx="2305475" cy="1729099"/>
          </a:xfrm>
          <a:prstGeom prst="rect">
            <a:avLst/>
          </a:prstGeom>
          <a:noFill/>
          <a:ln>
            <a:noFill/>
          </a:ln>
        </p:spPr>
      </p:pic>
      <p:graphicFrame>
        <p:nvGraphicFramePr>
          <p:cNvPr id="293" name="Google Shape;293;p27"/>
          <p:cNvGraphicFramePr/>
          <p:nvPr/>
        </p:nvGraphicFramePr>
        <p:xfrm>
          <a:off x="-38500" y="2367450"/>
          <a:ext cx="3000000" cy="3000000"/>
        </p:xfrm>
        <a:graphic>
          <a:graphicData uri="http://schemas.openxmlformats.org/drawingml/2006/table">
            <a:tbl>
              <a:tblPr>
                <a:noFill/>
                <a:tableStyleId>{BC96DB15-0A0B-447A-8603-ED2E823C7EDF}</a:tableStyleId>
              </a:tblPr>
              <a:tblGrid>
                <a:gridCol w="457200"/>
                <a:gridCol w="457200"/>
                <a:gridCol w="457200"/>
                <a:gridCol w="457200"/>
                <a:gridCol w="457200"/>
                <a:gridCol w="457200"/>
                <a:gridCol w="457200"/>
                <a:gridCol w="457200"/>
                <a:gridCol w="457200"/>
                <a:gridCol w="457200"/>
                <a:gridCol w="457200"/>
                <a:gridCol w="457200"/>
                <a:gridCol w="457200"/>
                <a:gridCol w="457200"/>
                <a:gridCol w="457200"/>
                <a:gridCol w="457200"/>
                <a:gridCol w="457200"/>
                <a:gridCol w="457200"/>
                <a:gridCol w="457200"/>
                <a:gridCol w="457200"/>
              </a:tblGrid>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294" name="Google Shape;294;p27"/>
          <p:cNvSpPr/>
          <p:nvPr/>
        </p:nvSpPr>
        <p:spPr>
          <a:xfrm>
            <a:off x="418700" y="1973525"/>
            <a:ext cx="2444400" cy="339600"/>
          </a:xfrm>
          <a:prstGeom prst="leftRight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7"/>
          <p:cNvSpPr txBox="1"/>
          <p:nvPr/>
        </p:nvSpPr>
        <p:spPr>
          <a:xfrm>
            <a:off x="4046900" y="1138025"/>
            <a:ext cx="4601400" cy="10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300</a:t>
            </a:r>
            <a:endParaRPr b="0" i="0" sz="1400" u="none" cap="none" strike="noStrike">
              <a:solidFill>
                <a:srgbClr val="FFFFFF"/>
              </a:solidFill>
              <a:latin typeface="Arial"/>
              <a:ea typeface="Arial"/>
              <a:cs typeface="Arial"/>
              <a:sym typeface="Arial"/>
            </a:endParaRPr>
          </a:p>
        </p:txBody>
      </p:sp>
      <p:sp>
        <p:nvSpPr>
          <p:cNvPr id="296" name="Google Shape;296;p27"/>
          <p:cNvSpPr txBox="1"/>
          <p:nvPr/>
        </p:nvSpPr>
        <p:spPr>
          <a:xfrm>
            <a:off x="4046900" y="1240000"/>
            <a:ext cx="4386300" cy="62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Calibri"/>
                <a:ea typeface="Calibri"/>
                <a:cs typeface="Calibri"/>
                <a:sym typeface="Calibri"/>
              </a:rPr>
              <a:t>300 / 4 = 75 BPM</a:t>
            </a:r>
            <a:endParaRPr b="0" i="0" sz="3000" u="none" cap="none" strike="noStrike">
              <a:solidFill>
                <a:srgbClr val="FFFFFF"/>
              </a:solidFill>
              <a:latin typeface="Calibri"/>
              <a:ea typeface="Calibri"/>
              <a:cs typeface="Calibri"/>
              <a:sym typeface="Calibri"/>
            </a:endParaRPr>
          </a:p>
        </p:txBody>
      </p:sp>
      <p:sp>
        <p:nvSpPr>
          <p:cNvPr id="297" name="Google Shape;297;p27"/>
          <p:cNvSpPr txBox="1"/>
          <p:nvPr/>
        </p:nvSpPr>
        <p:spPr>
          <a:xfrm>
            <a:off x="76200" y="76200"/>
            <a:ext cx="9029700" cy="94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i="0" lang="en-US" sz="2800" u="none" cap="none" strike="noStrike">
                <a:solidFill>
                  <a:srgbClr val="FFFFFF"/>
                </a:solidFill>
                <a:latin typeface="Calibri"/>
                <a:ea typeface="Calibri"/>
                <a:cs typeface="Calibri"/>
                <a:sym typeface="Calibri"/>
              </a:rPr>
              <a:t>ECG of a regular heart rate </a:t>
            </a:r>
            <a:endParaRPr b="0" i="0" sz="1400" u="none" cap="none" strike="noStrike">
              <a:solidFill>
                <a:srgbClr val="000000"/>
              </a:solidFill>
              <a:latin typeface="Arial"/>
              <a:ea typeface="Arial"/>
              <a:cs typeface="Arial"/>
              <a:sym typeface="Arial"/>
            </a:endParaRPr>
          </a:p>
        </p:txBody>
      </p:sp>
      <p:sp>
        <p:nvSpPr>
          <p:cNvPr id="298" name="Google Shape;298;p27"/>
          <p:cNvSpPr txBox="1"/>
          <p:nvPr/>
        </p:nvSpPr>
        <p:spPr>
          <a:xfrm>
            <a:off x="368150" y="1589875"/>
            <a:ext cx="85827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alibri"/>
                <a:ea typeface="Calibri"/>
                <a:cs typeface="Calibri"/>
                <a:sym typeface="Calibri"/>
              </a:rPr>
              <a:t>             4 spaces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par>
                          <p:cTn fill="hold">
                            <p:stCondLst>
                              <p:cond delay="4000"/>
                            </p:stCondLst>
                            <p:childTnLst>
                              <p:par>
                                <p:cTn fill="hold" nodeType="after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par>
                          <p:cTn fill="hold">
                            <p:stCondLst>
                              <p:cond delay="5000"/>
                            </p:stCondLst>
                            <p:childTnLst>
                              <p:par>
                                <p:cTn fill="hold" nodeType="after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8"/>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sp>
        <p:nvSpPr>
          <p:cNvPr id="305" name="Google Shape;305;p28"/>
          <p:cNvSpPr txBox="1"/>
          <p:nvPr/>
        </p:nvSpPr>
        <p:spPr>
          <a:xfrm>
            <a:off x="76200" y="76200"/>
            <a:ext cx="9029700" cy="94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i="0" lang="en-US" sz="2800" u="none" cap="none" strike="noStrike">
                <a:solidFill>
                  <a:srgbClr val="FFFFFF"/>
                </a:solidFill>
                <a:latin typeface="Calibri"/>
                <a:ea typeface="Calibri"/>
                <a:cs typeface="Calibri"/>
                <a:sym typeface="Calibri"/>
              </a:rPr>
              <a:t>ECG of an irregular heart rate  </a:t>
            </a:r>
            <a:endParaRPr b="0" i="0" sz="1400" u="none" cap="none" strike="noStrike">
              <a:solidFill>
                <a:srgbClr val="000000"/>
              </a:solidFill>
              <a:latin typeface="Arial"/>
              <a:ea typeface="Arial"/>
              <a:cs typeface="Arial"/>
              <a:sym typeface="Arial"/>
            </a:endParaRPr>
          </a:p>
        </p:txBody>
      </p:sp>
      <p:graphicFrame>
        <p:nvGraphicFramePr>
          <p:cNvPr id="306" name="Google Shape;306;p28"/>
          <p:cNvGraphicFramePr/>
          <p:nvPr/>
        </p:nvGraphicFramePr>
        <p:xfrm>
          <a:off x="-38500" y="2367450"/>
          <a:ext cx="3000000" cy="3000000"/>
        </p:xfrm>
        <a:graphic>
          <a:graphicData uri="http://schemas.openxmlformats.org/drawingml/2006/table">
            <a:tbl>
              <a:tblPr>
                <a:noFill/>
                <a:tableStyleId>{BC96DB15-0A0B-447A-8603-ED2E823C7EDF}</a:tableStyleId>
              </a:tblPr>
              <a:tblGrid>
                <a:gridCol w="457200"/>
                <a:gridCol w="457200"/>
                <a:gridCol w="457200"/>
                <a:gridCol w="457200"/>
                <a:gridCol w="457200"/>
                <a:gridCol w="457200"/>
                <a:gridCol w="457200"/>
                <a:gridCol w="457200"/>
                <a:gridCol w="457200"/>
                <a:gridCol w="457200"/>
                <a:gridCol w="457200"/>
                <a:gridCol w="457200"/>
                <a:gridCol w="457200"/>
                <a:gridCol w="457200"/>
                <a:gridCol w="457200"/>
                <a:gridCol w="457200"/>
                <a:gridCol w="457200"/>
                <a:gridCol w="457200"/>
                <a:gridCol w="457200"/>
                <a:gridCol w="457200"/>
              </a:tblGrid>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420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307" name="Google Shape;307;p28"/>
          <p:cNvPicPr preferRelativeResize="0"/>
          <p:nvPr/>
        </p:nvPicPr>
        <p:blipFill rotWithShape="1">
          <a:blip r:embed="rId3">
            <a:alphaModFix/>
          </a:blip>
          <a:srcRect b="0" l="0" r="0" t="0"/>
          <a:stretch/>
        </p:blipFill>
        <p:spPr>
          <a:xfrm>
            <a:off x="-258024" y="2564450"/>
            <a:ext cx="2305475" cy="1729099"/>
          </a:xfrm>
          <a:prstGeom prst="rect">
            <a:avLst/>
          </a:prstGeom>
          <a:noFill/>
          <a:ln>
            <a:noFill/>
          </a:ln>
        </p:spPr>
      </p:pic>
      <p:pic>
        <p:nvPicPr>
          <p:cNvPr id="308" name="Google Shape;308;p28"/>
          <p:cNvPicPr preferRelativeResize="0"/>
          <p:nvPr/>
        </p:nvPicPr>
        <p:blipFill rotWithShape="1">
          <a:blip r:embed="rId3">
            <a:alphaModFix/>
          </a:blip>
          <a:srcRect b="0" l="0" r="0" t="0"/>
          <a:stretch/>
        </p:blipFill>
        <p:spPr>
          <a:xfrm>
            <a:off x="1899100" y="2564450"/>
            <a:ext cx="1262800" cy="1729099"/>
          </a:xfrm>
          <a:prstGeom prst="rect">
            <a:avLst/>
          </a:prstGeom>
          <a:noFill/>
          <a:ln>
            <a:noFill/>
          </a:ln>
        </p:spPr>
      </p:pic>
      <p:pic>
        <p:nvPicPr>
          <p:cNvPr id="309" name="Google Shape;309;p28"/>
          <p:cNvPicPr preferRelativeResize="0"/>
          <p:nvPr/>
        </p:nvPicPr>
        <p:blipFill rotWithShape="1">
          <a:blip r:embed="rId3">
            <a:alphaModFix/>
          </a:blip>
          <a:srcRect b="0" l="0" r="0" t="0"/>
          <a:stretch/>
        </p:blipFill>
        <p:spPr>
          <a:xfrm>
            <a:off x="3161900" y="2564450"/>
            <a:ext cx="2995200" cy="1729099"/>
          </a:xfrm>
          <a:prstGeom prst="rect">
            <a:avLst/>
          </a:prstGeom>
          <a:noFill/>
          <a:ln>
            <a:noFill/>
          </a:ln>
        </p:spPr>
      </p:pic>
      <p:pic>
        <p:nvPicPr>
          <p:cNvPr id="310" name="Google Shape;310;p28"/>
          <p:cNvPicPr preferRelativeResize="0"/>
          <p:nvPr/>
        </p:nvPicPr>
        <p:blipFill rotWithShape="1">
          <a:blip r:embed="rId3">
            <a:alphaModFix/>
          </a:blip>
          <a:srcRect b="0" l="0" r="0" t="0"/>
          <a:stretch/>
        </p:blipFill>
        <p:spPr>
          <a:xfrm>
            <a:off x="6013900" y="2564450"/>
            <a:ext cx="1262800" cy="1729099"/>
          </a:xfrm>
          <a:prstGeom prst="rect">
            <a:avLst/>
          </a:prstGeom>
          <a:noFill/>
          <a:ln>
            <a:noFill/>
          </a:ln>
        </p:spPr>
      </p:pic>
      <p:pic>
        <p:nvPicPr>
          <p:cNvPr id="311" name="Google Shape;311;p28"/>
          <p:cNvPicPr preferRelativeResize="0"/>
          <p:nvPr/>
        </p:nvPicPr>
        <p:blipFill rotWithShape="1">
          <a:blip r:embed="rId3">
            <a:alphaModFix/>
          </a:blip>
          <a:srcRect b="0" l="0" r="0" t="0"/>
          <a:stretch/>
        </p:blipFill>
        <p:spPr>
          <a:xfrm>
            <a:off x="6928300" y="2564450"/>
            <a:ext cx="1262800" cy="1729099"/>
          </a:xfrm>
          <a:prstGeom prst="rect">
            <a:avLst/>
          </a:prstGeom>
          <a:noFill/>
          <a:ln>
            <a:noFill/>
          </a:ln>
        </p:spPr>
      </p:pic>
      <p:pic>
        <p:nvPicPr>
          <p:cNvPr id="312" name="Google Shape;312;p28"/>
          <p:cNvPicPr preferRelativeResize="0"/>
          <p:nvPr/>
        </p:nvPicPr>
        <p:blipFill rotWithShape="1">
          <a:blip r:embed="rId3">
            <a:alphaModFix/>
          </a:blip>
          <a:srcRect b="0" l="0" r="0" t="0"/>
          <a:stretch/>
        </p:blipFill>
        <p:spPr>
          <a:xfrm>
            <a:off x="7678413" y="2564450"/>
            <a:ext cx="2305466" cy="1729099"/>
          </a:xfrm>
          <a:prstGeom prst="rect">
            <a:avLst/>
          </a:prstGeom>
          <a:noFill/>
          <a:ln>
            <a:noFill/>
          </a:ln>
        </p:spPr>
      </p:pic>
      <p:grpSp>
        <p:nvGrpSpPr>
          <p:cNvPr id="313" name="Google Shape;313;p28"/>
          <p:cNvGrpSpPr/>
          <p:nvPr/>
        </p:nvGrpSpPr>
        <p:grpSpPr>
          <a:xfrm>
            <a:off x="418700" y="1973525"/>
            <a:ext cx="8001000" cy="339600"/>
            <a:chOff x="418700" y="1973525"/>
            <a:chExt cx="8001000" cy="339600"/>
          </a:xfrm>
        </p:grpSpPr>
        <p:sp>
          <p:nvSpPr>
            <p:cNvPr id="314" name="Google Shape;314;p28"/>
            <p:cNvSpPr/>
            <p:nvPr/>
          </p:nvSpPr>
          <p:spPr>
            <a:xfrm>
              <a:off x="418700" y="1973525"/>
              <a:ext cx="1985100" cy="339600"/>
            </a:xfrm>
            <a:prstGeom prst="leftRight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8"/>
            <p:cNvSpPr/>
            <p:nvPr/>
          </p:nvSpPr>
          <p:spPr>
            <a:xfrm>
              <a:off x="2403800" y="1973525"/>
              <a:ext cx="1672500" cy="339600"/>
            </a:xfrm>
            <a:prstGeom prst="leftRight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8"/>
            <p:cNvSpPr/>
            <p:nvPr/>
          </p:nvSpPr>
          <p:spPr>
            <a:xfrm>
              <a:off x="4076300" y="1973525"/>
              <a:ext cx="2305500" cy="339600"/>
            </a:xfrm>
            <a:prstGeom prst="leftRight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8"/>
            <p:cNvSpPr/>
            <p:nvPr/>
          </p:nvSpPr>
          <p:spPr>
            <a:xfrm>
              <a:off x="6381800" y="1973525"/>
              <a:ext cx="894900" cy="339600"/>
            </a:xfrm>
            <a:prstGeom prst="leftRight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8"/>
            <p:cNvSpPr/>
            <p:nvPr/>
          </p:nvSpPr>
          <p:spPr>
            <a:xfrm>
              <a:off x="7276700" y="1973525"/>
              <a:ext cx="1143000" cy="339600"/>
            </a:xfrm>
            <a:prstGeom prst="leftRight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28"/>
          <p:cNvSpPr txBox="1"/>
          <p:nvPr/>
        </p:nvSpPr>
        <p:spPr>
          <a:xfrm>
            <a:off x="368150" y="1589875"/>
            <a:ext cx="85827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alibri"/>
                <a:ea typeface="Calibri"/>
                <a:cs typeface="Calibri"/>
                <a:sym typeface="Calibri"/>
              </a:rPr>
              <a:t>          4 spaces 		           4 spaces 	             5 spaces 	         2 spaces     3 spaces</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par>
                          <p:cTn fill="hold">
                            <p:stCondLst>
                              <p:cond delay="2001"/>
                            </p:stCondLst>
                            <p:childTnLst>
                              <p:par>
                                <p:cTn fill="hold" nodeType="after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par>
                          <p:cTn fill="hold">
                            <p:stCondLst>
                              <p:cond delay="3001"/>
                            </p:stCondLst>
                            <p:childTnLst>
                              <p:par>
                                <p:cTn fill="hold" nodeType="after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par>
                          <p:cTn fill="hold">
                            <p:stCondLst>
                              <p:cond delay="4001"/>
                            </p:stCondLst>
                            <p:childTnLst>
                              <p:par>
                                <p:cTn fill="hold" nodeType="after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par>
                          <p:cTn fill="hold">
                            <p:stCondLst>
                              <p:cond delay="5001"/>
                            </p:stCondLst>
                            <p:childTnLst>
                              <p:par>
                                <p:cTn fill="hold" nodeType="after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par>
                          <p:cTn fill="hold">
                            <p:stCondLst>
                              <p:cond delay="6001"/>
                            </p:stCondLst>
                            <p:childTnLst>
                              <p:par>
                                <p:cTn fill="hold" nodeType="after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9"/>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sp>
        <p:nvSpPr>
          <p:cNvPr id="326" name="Google Shape;326;p29"/>
          <p:cNvSpPr txBox="1"/>
          <p:nvPr/>
        </p:nvSpPr>
        <p:spPr>
          <a:xfrm>
            <a:off x="312250" y="76200"/>
            <a:ext cx="9029700" cy="94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i="0" lang="en-US" sz="2800" u="none" cap="none" strike="noStrike">
                <a:solidFill>
                  <a:srgbClr val="FFFFFF"/>
                </a:solidFill>
                <a:latin typeface="Calibri"/>
                <a:ea typeface="Calibri"/>
                <a:cs typeface="Calibri"/>
                <a:sym typeface="Calibri"/>
              </a:rPr>
              <a:t>Identifying regularity and irregularity in heart rates is important in diagnosis</a:t>
            </a:r>
            <a:endParaRPr b="0" i="0" sz="1400" u="none" cap="none" strike="noStrike">
              <a:solidFill>
                <a:srgbClr val="000000"/>
              </a:solidFill>
              <a:latin typeface="Arial"/>
              <a:ea typeface="Arial"/>
              <a:cs typeface="Arial"/>
              <a:sym typeface="Arial"/>
            </a:endParaRPr>
          </a:p>
        </p:txBody>
      </p:sp>
      <p:pic>
        <p:nvPicPr>
          <p:cNvPr id="327" name="Google Shape;327;p29"/>
          <p:cNvPicPr preferRelativeResize="0"/>
          <p:nvPr/>
        </p:nvPicPr>
        <p:blipFill rotWithShape="1">
          <a:blip r:embed="rId3">
            <a:alphaModFix/>
          </a:blip>
          <a:srcRect b="33282" l="26650" r="30069" t="44867"/>
          <a:stretch/>
        </p:blipFill>
        <p:spPr>
          <a:xfrm>
            <a:off x="991350" y="1477075"/>
            <a:ext cx="7496275" cy="2128926"/>
          </a:xfrm>
          <a:prstGeom prst="rect">
            <a:avLst/>
          </a:prstGeom>
          <a:noFill/>
          <a:ln>
            <a:noFill/>
          </a:ln>
        </p:spPr>
      </p:pic>
      <p:pic>
        <p:nvPicPr>
          <p:cNvPr id="328" name="Google Shape;328;p29"/>
          <p:cNvPicPr preferRelativeResize="0"/>
          <p:nvPr/>
        </p:nvPicPr>
        <p:blipFill rotWithShape="1">
          <a:blip r:embed="rId4">
            <a:alphaModFix/>
          </a:blip>
          <a:srcRect b="30416" l="26524" r="29855" t="45128"/>
          <a:stretch/>
        </p:blipFill>
        <p:spPr>
          <a:xfrm>
            <a:off x="922175" y="4113025"/>
            <a:ext cx="7565448" cy="2342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0"/>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sp>
        <p:nvSpPr>
          <p:cNvPr id="335" name="Google Shape;335;p30"/>
          <p:cNvSpPr txBox="1"/>
          <p:nvPr>
            <p:ph type="title"/>
          </p:nvPr>
        </p:nvSpPr>
        <p:spPr>
          <a:xfrm>
            <a:off x="149352" y="73152"/>
            <a:ext cx="8860800" cy="43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Calibri"/>
                <a:ea typeface="Calibri"/>
                <a:cs typeface="Calibri"/>
                <a:sym typeface="Calibri"/>
              </a:rPr>
              <a:t>How do they work?</a:t>
            </a:r>
            <a:endParaRPr b="1" i="0" sz="3600" u="none" cap="none" strike="noStrike">
              <a:solidFill>
                <a:srgbClr val="FFFFFF"/>
              </a:solidFill>
              <a:latin typeface="Calibri"/>
              <a:ea typeface="Calibri"/>
              <a:cs typeface="Calibri"/>
              <a:sym typeface="Calibri"/>
            </a:endParaRPr>
          </a:p>
        </p:txBody>
      </p:sp>
      <p:pic>
        <p:nvPicPr>
          <p:cNvPr id="336" name="Google Shape;336;p30"/>
          <p:cNvPicPr preferRelativeResize="0"/>
          <p:nvPr/>
        </p:nvPicPr>
        <p:blipFill rotWithShape="1">
          <a:blip r:embed="rId3">
            <a:alphaModFix/>
          </a:blip>
          <a:srcRect b="0" l="0" r="0" t="0"/>
          <a:stretch/>
        </p:blipFill>
        <p:spPr>
          <a:xfrm>
            <a:off x="-3" y="657109"/>
            <a:ext cx="9144000" cy="68580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1"/>
          <p:cNvSpPr txBox="1"/>
          <p:nvPr>
            <p:ph type="title"/>
          </p:nvPr>
        </p:nvSpPr>
        <p:spPr>
          <a:xfrm>
            <a:off x="149352" y="73152"/>
            <a:ext cx="88608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Calibri"/>
              <a:buNone/>
            </a:pPr>
            <a:r>
              <a:rPr b="1" i="0" lang="en-US" sz="2800" u="none" cap="none" strike="noStrike">
                <a:solidFill>
                  <a:schemeClr val="lt1"/>
                </a:solidFill>
                <a:latin typeface="Calibri"/>
                <a:ea typeface="Calibri"/>
                <a:cs typeface="Calibri"/>
                <a:sym typeface="Calibri"/>
              </a:rPr>
              <a:t>The ECG wave is analyzed to understand cardiac rhythm </a:t>
            </a:r>
            <a:endParaRPr b="1" i="0" sz="2800" u="none" cap="none" strike="noStrike">
              <a:solidFill>
                <a:schemeClr val="lt1"/>
              </a:solidFill>
              <a:latin typeface="Calibri"/>
              <a:ea typeface="Calibri"/>
              <a:cs typeface="Calibri"/>
              <a:sym typeface="Calibri"/>
            </a:endParaRPr>
          </a:p>
        </p:txBody>
      </p:sp>
      <p:sp>
        <p:nvSpPr>
          <p:cNvPr id="343" name="Google Shape;343;p31"/>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pic>
        <p:nvPicPr>
          <p:cNvPr id="344" name="Google Shape;344;p31"/>
          <p:cNvPicPr preferRelativeResize="0"/>
          <p:nvPr/>
        </p:nvPicPr>
        <p:blipFill rotWithShape="1">
          <a:blip r:embed="rId3">
            <a:alphaModFix/>
          </a:blip>
          <a:srcRect b="42623" l="0" r="0" t="0"/>
          <a:stretch/>
        </p:blipFill>
        <p:spPr>
          <a:xfrm>
            <a:off x="1122475" y="1199125"/>
            <a:ext cx="6899050" cy="4459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2"/>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pic>
        <p:nvPicPr>
          <p:cNvPr id="351" name="Google Shape;351;p32"/>
          <p:cNvPicPr preferRelativeResize="0"/>
          <p:nvPr/>
        </p:nvPicPr>
        <p:blipFill rotWithShape="1">
          <a:blip r:embed="rId3">
            <a:alphaModFix/>
          </a:blip>
          <a:srcRect b="0" l="0" r="0" t="0"/>
          <a:stretch/>
        </p:blipFill>
        <p:spPr>
          <a:xfrm>
            <a:off x="1744188" y="780287"/>
            <a:ext cx="5655624" cy="5297426"/>
          </a:xfrm>
          <a:prstGeom prst="rect">
            <a:avLst/>
          </a:prstGeom>
          <a:noFill/>
          <a:ln>
            <a:noFill/>
          </a:ln>
        </p:spPr>
      </p:pic>
      <p:sp>
        <p:nvSpPr>
          <p:cNvPr id="352" name="Google Shape;352;p32"/>
          <p:cNvSpPr txBox="1"/>
          <p:nvPr/>
        </p:nvSpPr>
        <p:spPr>
          <a:xfrm>
            <a:off x="244450" y="1423200"/>
            <a:ext cx="1683900" cy="7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353" name="Google Shape;353;p32"/>
          <p:cNvGrpSpPr/>
          <p:nvPr/>
        </p:nvGrpSpPr>
        <p:grpSpPr>
          <a:xfrm>
            <a:off x="-34800" y="1766625"/>
            <a:ext cx="3466604" cy="1862339"/>
            <a:chOff x="-34800" y="1766625"/>
            <a:chExt cx="3466604" cy="1862339"/>
          </a:xfrm>
        </p:grpSpPr>
        <p:sp>
          <p:nvSpPr>
            <p:cNvPr id="354" name="Google Shape;354;p32"/>
            <p:cNvSpPr/>
            <p:nvPr/>
          </p:nvSpPr>
          <p:spPr>
            <a:xfrm rot="1262517">
              <a:off x="407444" y="2699813"/>
              <a:ext cx="3055551" cy="393728"/>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2"/>
            <p:cNvSpPr txBox="1"/>
            <p:nvPr/>
          </p:nvSpPr>
          <p:spPr>
            <a:xfrm>
              <a:off x="-34800" y="1766625"/>
              <a:ext cx="1779000" cy="8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Right Atrium </a:t>
              </a:r>
              <a:endParaRPr b="0" i="0" sz="2400" u="none" cap="none" strike="noStrike">
                <a:solidFill>
                  <a:srgbClr val="FFFFFF"/>
                </a:solidFill>
                <a:latin typeface="Calibri"/>
                <a:ea typeface="Calibri"/>
                <a:cs typeface="Calibri"/>
                <a:sym typeface="Calibri"/>
              </a:endParaRPr>
            </a:p>
          </p:txBody>
        </p:sp>
      </p:grpSp>
      <p:grpSp>
        <p:nvGrpSpPr>
          <p:cNvPr id="356" name="Google Shape;356;p32"/>
          <p:cNvGrpSpPr/>
          <p:nvPr/>
        </p:nvGrpSpPr>
        <p:grpSpPr>
          <a:xfrm>
            <a:off x="389225" y="4159775"/>
            <a:ext cx="4165096" cy="1693327"/>
            <a:chOff x="-34800" y="1766625"/>
            <a:chExt cx="4165096" cy="1693327"/>
          </a:xfrm>
        </p:grpSpPr>
        <p:sp>
          <p:nvSpPr>
            <p:cNvPr id="357" name="Google Shape;357;p32"/>
            <p:cNvSpPr/>
            <p:nvPr/>
          </p:nvSpPr>
          <p:spPr>
            <a:xfrm rot="-846268">
              <a:off x="1072859" y="2699807"/>
              <a:ext cx="3055514" cy="393781"/>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2"/>
            <p:cNvSpPr txBox="1"/>
            <p:nvPr/>
          </p:nvSpPr>
          <p:spPr>
            <a:xfrm>
              <a:off x="-34800" y="1766625"/>
              <a:ext cx="1779000" cy="136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Right </a:t>
              </a:r>
              <a:endParaRPr b="0"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Ventricle</a:t>
              </a:r>
              <a:endParaRPr b="0" i="0" sz="2400" u="none" cap="none" strike="noStrike">
                <a:solidFill>
                  <a:srgbClr val="FFFFFF"/>
                </a:solidFill>
                <a:latin typeface="Calibri"/>
                <a:ea typeface="Calibri"/>
                <a:cs typeface="Calibri"/>
                <a:sym typeface="Calibri"/>
              </a:endParaRPr>
            </a:p>
          </p:txBody>
        </p:sp>
      </p:grpSp>
      <p:grpSp>
        <p:nvGrpSpPr>
          <p:cNvPr id="359" name="Google Shape;359;p32"/>
          <p:cNvGrpSpPr/>
          <p:nvPr/>
        </p:nvGrpSpPr>
        <p:grpSpPr>
          <a:xfrm>
            <a:off x="5438923" y="859728"/>
            <a:ext cx="3739877" cy="2339804"/>
            <a:chOff x="-362827" y="1956703"/>
            <a:chExt cx="3739877" cy="2339804"/>
          </a:xfrm>
        </p:grpSpPr>
        <p:sp>
          <p:nvSpPr>
            <p:cNvPr id="360" name="Google Shape;360;p32"/>
            <p:cNvSpPr/>
            <p:nvPr/>
          </p:nvSpPr>
          <p:spPr>
            <a:xfrm rot="8275499">
              <a:off x="-624634" y="2929706"/>
              <a:ext cx="3055500" cy="393798"/>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2"/>
            <p:cNvSpPr txBox="1"/>
            <p:nvPr/>
          </p:nvSpPr>
          <p:spPr>
            <a:xfrm>
              <a:off x="1598050" y="2364150"/>
              <a:ext cx="1779000" cy="8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Left Atrium </a:t>
              </a:r>
              <a:endParaRPr b="0" i="0" sz="2400" u="none" cap="none" strike="noStrike">
                <a:solidFill>
                  <a:srgbClr val="FFFFFF"/>
                </a:solidFill>
                <a:latin typeface="Calibri"/>
                <a:ea typeface="Calibri"/>
                <a:cs typeface="Calibri"/>
                <a:sym typeface="Calibri"/>
              </a:endParaRPr>
            </a:p>
          </p:txBody>
        </p:sp>
      </p:grpSp>
      <p:grpSp>
        <p:nvGrpSpPr>
          <p:cNvPr id="362" name="Google Shape;362;p32"/>
          <p:cNvGrpSpPr/>
          <p:nvPr/>
        </p:nvGrpSpPr>
        <p:grpSpPr>
          <a:xfrm>
            <a:off x="5987953" y="4294225"/>
            <a:ext cx="3117547" cy="2166353"/>
            <a:chOff x="240928" y="1590075"/>
            <a:chExt cx="3117547" cy="2166353"/>
          </a:xfrm>
        </p:grpSpPr>
        <p:sp>
          <p:nvSpPr>
            <p:cNvPr id="363" name="Google Shape;363;p32"/>
            <p:cNvSpPr/>
            <p:nvPr/>
          </p:nvSpPr>
          <p:spPr>
            <a:xfrm rot="-8786179">
              <a:off x="95044" y="2550873"/>
              <a:ext cx="3055546" cy="393728"/>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2"/>
            <p:cNvSpPr txBox="1"/>
            <p:nvPr/>
          </p:nvSpPr>
          <p:spPr>
            <a:xfrm>
              <a:off x="1579475" y="1590075"/>
              <a:ext cx="1779000" cy="8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Left</a:t>
              </a:r>
              <a:endParaRPr b="0"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Ventricle</a:t>
              </a:r>
              <a:endParaRPr b="0" i="0" sz="2400" u="none" cap="none" strike="noStrike">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73152" y="73152"/>
            <a:ext cx="88608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Calibri"/>
              <a:buNone/>
            </a:pPr>
            <a:r>
              <a:rPr b="1" i="0" lang="en-US" sz="2800" u="none" cap="none" strike="noStrike">
                <a:solidFill>
                  <a:schemeClr val="lt1"/>
                </a:solidFill>
                <a:latin typeface="Calibri"/>
                <a:ea typeface="Calibri"/>
                <a:cs typeface="Calibri"/>
                <a:sym typeface="Calibri"/>
              </a:rPr>
              <a:t>Understanding the relationship between cardiac anatomy and ECG waves</a:t>
            </a:r>
            <a:endParaRPr b="1" i="0" sz="2800" u="none" cap="none" strike="noStrike">
              <a:solidFill>
                <a:schemeClr val="lt1"/>
              </a:solidFill>
              <a:latin typeface="Calibri"/>
              <a:ea typeface="Calibri"/>
              <a:cs typeface="Calibri"/>
              <a:sym typeface="Calibri"/>
            </a:endParaRPr>
          </a:p>
        </p:txBody>
      </p:sp>
      <p:sp>
        <p:nvSpPr>
          <p:cNvPr id="371" name="Google Shape;371;p33"/>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pic>
        <p:nvPicPr>
          <p:cNvPr id="372" name="Google Shape;372;p33"/>
          <p:cNvPicPr preferRelativeResize="0"/>
          <p:nvPr/>
        </p:nvPicPr>
        <p:blipFill rotWithShape="1">
          <a:blip r:embed="rId3">
            <a:alphaModFix/>
          </a:blip>
          <a:srcRect b="42623" l="0" r="0" t="0"/>
          <a:stretch/>
        </p:blipFill>
        <p:spPr>
          <a:xfrm>
            <a:off x="789225" y="975050"/>
            <a:ext cx="7565550" cy="2917250"/>
          </a:xfrm>
          <a:prstGeom prst="rect">
            <a:avLst/>
          </a:prstGeom>
          <a:noFill/>
          <a:ln>
            <a:noFill/>
          </a:ln>
        </p:spPr>
      </p:pic>
      <p:pic>
        <p:nvPicPr>
          <p:cNvPr id="373" name="Google Shape;373;p33"/>
          <p:cNvPicPr preferRelativeResize="0"/>
          <p:nvPr/>
        </p:nvPicPr>
        <p:blipFill rotWithShape="1">
          <a:blip r:embed="rId3">
            <a:alphaModFix/>
          </a:blip>
          <a:srcRect b="9019" l="0" r="0" t="59867"/>
          <a:stretch/>
        </p:blipFill>
        <p:spPr>
          <a:xfrm>
            <a:off x="789237" y="3892300"/>
            <a:ext cx="7565525" cy="2651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4"/>
          <p:cNvSpPr txBox="1"/>
          <p:nvPr>
            <p:ph type="title"/>
          </p:nvPr>
        </p:nvSpPr>
        <p:spPr>
          <a:xfrm>
            <a:off x="73152" y="73152"/>
            <a:ext cx="88608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Calibri"/>
              <a:buNone/>
            </a:pPr>
            <a:r>
              <a:rPr b="1" i="0" lang="en-US" sz="2800" u="none" cap="none" strike="noStrike">
                <a:solidFill>
                  <a:schemeClr val="lt1"/>
                </a:solidFill>
                <a:latin typeface="Calibri"/>
                <a:ea typeface="Calibri"/>
                <a:cs typeface="Calibri"/>
                <a:sym typeface="Calibri"/>
              </a:rPr>
              <a:t>Using heart anatomy to interpret ECG output </a:t>
            </a:r>
            <a:endParaRPr b="1" i="0" sz="2800" u="none" cap="none" strike="noStrike">
              <a:solidFill>
                <a:schemeClr val="lt1"/>
              </a:solidFill>
              <a:latin typeface="Calibri"/>
              <a:ea typeface="Calibri"/>
              <a:cs typeface="Calibri"/>
              <a:sym typeface="Calibri"/>
            </a:endParaRPr>
          </a:p>
        </p:txBody>
      </p:sp>
      <p:sp>
        <p:nvSpPr>
          <p:cNvPr id="380" name="Google Shape;380;p34"/>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pic>
        <p:nvPicPr>
          <p:cNvPr id="381" name="Google Shape;381;p34"/>
          <p:cNvPicPr preferRelativeResize="0"/>
          <p:nvPr/>
        </p:nvPicPr>
        <p:blipFill rotWithShape="1">
          <a:blip r:embed="rId3">
            <a:alphaModFix/>
          </a:blip>
          <a:srcRect b="35583" l="8225" r="41157" t="44328"/>
          <a:stretch/>
        </p:blipFill>
        <p:spPr>
          <a:xfrm>
            <a:off x="741138" y="4758850"/>
            <a:ext cx="7661726" cy="1710226"/>
          </a:xfrm>
          <a:prstGeom prst="rect">
            <a:avLst/>
          </a:prstGeom>
          <a:noFill/>
          <a:ln>
            <a:noFill/>
          </a:ln>
        </p:spPr>
      </p:pic>
      <p:pic>
        <p:nvPicPr>
          <p:cNvPr id="382" name="Google Shape;382;p34"/>
          <p:cNvPicPr preferRelativeResize="0"/>
          <p:nvPr/>
        </p:nvPicPr>
        <p:blipFill rotWithShape="1">
          <a:blip r:embed="rId4">
            <a:alphaModFix/>
          </a:blip>
          <a:srcRect b="32862" l="9430" r="40906" t="48825"/>
          <a:stretch/>
        </p:blipFill>
        <p:spPr>
          <a:xfrm>
            <a:off x="741138" y="2825963"/>
            <a:ext cx="7661726" cy="1710226"/>
          </a:xfrm>
          <a:prstGeom prst="rect">
            <a:avLst/>
          </a:prstGeom>
          <a:noFill/>
          <a:ln>
            <a:noFill/>
          </a:ln>
        </p:spPr>
      </p:pic>
      <p:pic>
        <p:nvPicPr>
          <p:cNvPr id="383" name="Google Shape;383;p34"/>
          <p:cNvPicPr preferRelativeResize="0"/>
          <p:nvPr/>
        </p:nvPicPr>
        <p:blipFill rotWithShape="1">
          <a:blip r:embed="rId5">
            <a:alphaModFix/>
          </a:blip>
          <a:srcRect b="33434" l="7869" r="44864" t="45902"/>
          <a:stretch/>
        </p:blipFill>
        <p:spPr>
          <a:xfrm>
            <a:off x="741125" y="774875"/>
            <a:ext cx="7661726" cy="1884057"/>
          </a:xfrm>
          <a:prstGeom prst="rect">
            <a:avLst/>
          </a:prstGeom>
          <a:noFill/>
          <a:ln>
            <a:noFill/>
          </a:ln>
        </p:spPr>
      </p:pic>
      <p:sp>
        <p:nvSpPr>
          <p:cNvPr id="384" name="Google Shape;384;p34"/>
          <p:cNvSpPr txBox="1"/>
          <p:nvPr/>
        </p:nvSpPr>
        <p:spPr>
          <a:xfrm>
            <a:off x="4467963" y="1514663"/>
            <a:ext cx="4857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P</a:t>
            </a:r>
            <a:endParaRPr b="1" sz="2400"/>
          </a:p>
        </p:txBody>
      </p:sp>
      <p:sp>
        <p:nvSpPr>
          <p:cNvPr id="385" name="Google Shape;385;p34"/>
          <p:cNvSpPr txBox="1"/>
          <p:nvPr/>
        </p:nvSpPr>
        <p:spPr>
          <a:xfrm>
            <a:off x="5302713" y="1456825"/>
            <a:ext cx="4857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T</a:t>
            </a:r>
            <a:endParaRPr b="1" sz="2400"/>
          </a:p>
        </p:txBody>
      </p:sp>
      <p:sp>
        <p:nvSpPr>
          <p:cNvPr id="386" name="Google Shape;386;p34"/>
          <p:cNvSpPr txBox="1"/>
          <p:nvPr/>
        </p:nvSpPr>
        <p:spPr>
          <a:xfrm>
            <a:off x="4467965" y="859000"/>
            <a:ext cx="20505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QRS</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5"/>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pic>
        <p:nvPicPr>
          <p:cNvPr id="393" name="Google Shape;393;p35"/>
          <p:cNvPicPr preferRelativeResize="0"/>
          <p:nvPr/>
        </p:nvPicPr>
        <p:blipFill rotWithShape="1">
          <a:blip r:embed="rId3">
            <a:alphaModFix/>
          </a:blip>
          <a:srcRect b="0" l="0" r="0" t="0"/>
          <a:stretch/>
        </p:blipFill>
        <p:spPr>
          <a:xfrm>
            <a:off x="124675" y="418163"/>
            <a:ext cx="8894650" cy="602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9"/>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sp>
        <p:nvSpPr>
          <p:cNvPr id="65" name="Google Shape;65;p9"/>
          <p:cNvSpPr txBox="1"/>
          <p:nvPr>
            <p:ph type="title"/>
          </p:nvPr>
        </p:nvSpPr>
        <p:spPr>
          <a:xfrm>
            <a:off x="76200" y="96837"/>
            <a:ext cx="8599500" cy="861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Calibri"/>
              <a:buNone/>
            </a:pPr>
            <a:r>
              <a:rPr b="1" i="0" lang="en-US" sz="2800" u="none" cap="none" strike="noStrike">
                <a:solidFill>
                  <a:srgbClr val="FFFFFF"/>
                </a:solidFill>
                <a:latin typeface="Calibri"/>
                <a:ea typeface="Calibri"/>
                <a:cs typeface="Calibri"/>
                <a:sym typeface="Calibri"/>
              </a:rPr>
              <a:t>Biosensing machines also aid in understanding how the body functions </a:t>
            </a:r>
            <a:endParaRPr b="0" i="0" sz="1400" u="none" cap="none" strike="noStrike">
              <a:solidFill>
                <a:srgbClr val="000000"/>
              </a:solidFill>
              <a:latin typeface="Arial"/>
              <a:ea typeface="Arial"/>
              <a:cs typeface="Arial"/>
              <a:sym typeface="Arial"/>
            </a:endParaRPr>
          </a:p>
        </p:txBody>
      </p:sp>
      <p:sp>
        <p:nvSpPr>
          <p:cNvPr id="66" name="Google Shape;66;p9"/>
          <p:cNvSpPr txBox="1"/>
          <p:nvPr/>
        </p:nvSpPr>
        <p:spPr>
          <a:xfrm>
            <a:off x="898500" y="1721975"/>
            <a:ext cx="7347000" cy="6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Calibri"/>
                <a:ea typeface="Calibri"/>
                <a:cs typeface="Calibri"/>
                <a:sym typeface="Calibri"/>
              </a:rPr>
              <a:t>EEG</a:t>
            </a:r>
            <a:r>
              <a:rPr b="0" i="0" lang="en-US" sz="2400" u="none" cap="none" strike="noStrike">
                <a:solidFill>
                  <a:srgbClr val="FFFFFF"/>
                </a:solidFill>
                <a:latin typeface="Calibri"/>
                <a:ea typeface="Calibri"/>
                <a:cs typeface="Calibri"/>
                <a:sym typeface="Calibri"/>
              </a:rPr>
              <a:t>																		</a:t>
            </a:r>
            <a:endParaRPr b="0" i="0" sz="2400" u="none" cap="none" strike="noStrike">
              <a:solidFill>
                <a:srgbClr val="FFFFFF"/>
              </a:solidFill>
              <a:latin typeface="Calibri"/>
              <a:ea typeface="Calibri"/>
              <a:cs typeface="Calibri"/>
              <a:sym typeface="Calibri"/>
            </a:endParaRPr>
          </a:p>
        </p:txBody>
      </p:sp>
      <p:pic>
        <p:nvPicPr>
          <p:cNvPr id="67" name="Google Shape;67;p9"/>
          <p:cNvPicPr preferRelativeResize="0"/>
          <p:nvPr/>
        </p:nvPicPr>
        <p:blipFill rotWithShape="1">
          <a:blip r:embed="rId3">
            <a:alphaModFix/>
          </a:blip>
          <a:srcRect b="0" l="0" r="0" t="0"/>
          <a:stretch/>
        </p:blipFill>
        <p:spPr>
          <a:xfrm>
            <a:off x="2033038" y="1309138"/>
            <a:ext cx="5451575" cy="5451575"/>
          </a:xfrm>
          <a:prstGeom prst="rect">
            <a:avLst/>
          </a:prstGeom>
          <a:noFill/>
          <a:ln>
            <a:noFill/>
          </a:ln>
        </p:spPr>
      </p:pic>
      <p:sp>
        <p:nvSpPr>
          <p:cNvPr id="68" name="Google Shape;68;p9"/>
          <p:cNvSpPr/>
          <p:nvPr/>
        </p:nvSpPr>
        <p:spPr>
          <a:xfrm rot="-523682">
            <a:off x="1955514" y="1641590"/>
            <a:ext cx="1874204" cy="257669"/>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9"/>
          <p:cNvSpPr/>
          <p:nvPr/>
        </p:nvSpPr>
        <p:spPr>
          <a:xfrm>
            <a:off x="4177800" y="1309150"/>
            <a:ext cx="548700" cy="524700"/>
          </a:xfrm>
          <a:prstGeom prst="star4">
            <a:avLst>
              <a:gd fmla="val 1250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9"/>
          <p:cNvSpPr/>
          <p:nvPr/>
        </p:nvSpPr>
        <p:spPr>
          <a:xfrm>
            <a:off x="4959175" y="2987750"/>
            <a:ext cx="548700" cy="524700"/>
          </a:xfrm>
          <a:prstGeom prst="star4">
            <a:avLst>
              <a:gd fmla="val 12500" name="adj"/>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9"/>
          <p:cNvSpPr/>
          <p:nvPr/>
        </p:nvSpPr>
        <p:spPr>
          <a:xfrm>
            <a:off x="4552375" y="4766925"/>
            <a:ext cx="548700" cy="524700"/>
          </a:xfrm>
          <a:prstGeom prst="star4">
            <a:avLst>
              <a:gd fmla="val 12500" name="adj"/>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9"/>
          <p:cNvSpPr/>
          <p:nvPr/>
        </p:nvSpPr>
        <p:spPr>
          <a:xfrm rot="9093792">
            <a:off x="5258282" y="2405117"/>
            <a:ext cx="2464567" cy="257863"/>
          </a:xfrm>
          <a:prstGeom prst="rightArrow">
            <a:avLst>
              <a:gd fmla="val 50000" name="adj1"/>
              <a:gd fmla="val 50000" name="adj2"/>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9"/>
          <p:cNvSpPr/>
          <p:nvPr/>
        </p:nvSpPr>
        <p:spPr>
          <a:xfrm rot="7818846">
            <a:off x="4508242" y="3202926"/>
            <a:ext cx="3674317" cy="339650"/>
          </a:xfrm>
          <a:prstGeom prst="rightArrow">
            <a:avLst>
              <a:gd fmla="val 50000" name="adj1"/>
              <a:gd fmla="val 50000" name="adj2"/>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9"/>
          <p:cNvSpPr txBox="1"/>
          <p:nvPr/>
        </p:nvSpPr>
        <p:spPr>
          <a:xfrm>
            <a:off x="7484600" y="1181950"/>
            <a:ext cx="1330500" cy="6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Calibri"/>
                <a:ea typeface="Calibri"/>
                <a:cs typeface="Calibri"/>
                <a:sym typeface="Calibri"/>
              </a:rPr>
              <a:t>EMG</a:t>
            </a:r>
            <a:r>
              <a:rPr b="0" i="0" lang="en-US" sz="2400" u="none" cap="none" strike="noStrike">
                <a:solidFill>
                  <a:srgbClr val="FFFFFF"/>
                </a:solidFill>
                <a:latin typeface="Calibri"/>
                <a:ea typeface="Calibri"/>
                <a:cs typeface="Calibri"/>
                <a:sym typeface="Calibri"/>
              </a:rPr>
              <a:t>																		</a:t>
            </a:r>
            <a:endParaRPr b="0" i="0" sz="24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6"/>
          <p:cNvSpPr/>
          <p:nvPr/>
        </p:nvSpPr>
        <p:spPr>
          <a:xfrm>
            <a:off x="2636825" y="1477525"/>
            <a:ext cx="1588500" cy="4482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6"/>
          <p:cNvSpPr/>
          <p:nvPr/>
        </p:nvSpPr>
        <p:spPr>
          <a:xfrm>
            <a:off x="4952950" y="1477525"/>
            <a:ext cx="1479600" cy="4482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6"/>
          <p:cNvSpPr/>
          <p:nvPr/>
        </p:nvSpPr>
        <p:spPr>
          <a:xfrm>
            <a:off x="7136400" y="1477525"/>
            <a:ext cx="1263000" cy="4482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6"/>
          <p:cNvSpPr/>
          <p:nvPr/>
        </p:nvSpPr>
        <p:spPr>
          <a:xfrm>
            <a:off x="597525" y="1477525"/>
            <a:ext cx="1263000" cy="4482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3" name="Google Shape;403;p36"/>
          <p:cNvPicPr preferRelativeResize="0"/>
          <p:nvPr/>
        </p:nvPicPr>
        <p:blipFill rotWithShape="1">
          <a:blip r:embed="rId3">
            <a:alphaModFix/>
          </a:blip>
          <a:srcRect b="16513" l="0" r="0" t="0"/>
          <a:stretch/>
        </p:blipFill>
        <p:spPr>
          <a:xfrm>
            <a:off x="564350" y="2209600"/>
            <a:ext cx="8015299" cy="3946675"/>
          </a:xfrm>
          <a:prstGeom prst="rect">
            <a:avLst/>
          </a:prstGeom>
          <a:noFill/>
          <a:ln>
            <a:noFill/>
          </a:ln>
        </p:spPr>
      </p:pic>
      <p:pic>
        <p:nvPicPr>
          <p:cNvPr id="404" name="Google Shape;404;p36"/>
          <p:cNvPicPr preferRelativeResize="0"/>
          <p:nvPr/>
        </p:nvPicPr>
        <p:blipFill rotWithShape="1">
          <a:blip r:embed="rId4">
            <a:alphaModFix/>
          </a:blip>
          <a:srcRect b="0" l="0" r="0" t="0"/>
          <a:stretch/>
        </p:blipFill>
        <p:spPr>
          <a:xfrm>
            <a:off x="564350" y="2216025"/>
            <a:ext cx="8015300" cy="3933825"/>
          </a:xfrm>
          <a:prstGeom prst="rect">
            <a:avLst/>
          </a:prstGeom>
          <a:noFill/>
          <a:ln>
            <a:noFill/>
          </a:ln>
        </p:spPr>
      </p:pic>
      <p:pic>
        <p:nvPicPr>
          <p:cNvPr id="405" name="Google Shape;405;p36"/>
          <p:cNvPicPr preferRelativeResize="0"/>
          <p:nvPr/>
        </p:nvPicPr>
        <p:blipFill rotWithShape="1">
          <a:blip r:embed="rId5">
            <a:alphaModFix/>
          </a:blip>
          <a:srcRect b="0" l="0" r="0" t="0"/>
          <a:stretch/>
        </p:blipFill>
        <p:spPr>
          <a:xfrm>
            <a:off x="579502" y="2216025"/>
            <a:ext cx="8015300" cy="3933825"/>
          </a:xfrm>
          <a:prstGeom prst="rect">
            <a:avLst/>
          </a:prstGeom>
          <a:noFill/>
          <a:ln>
            <a:noFill/>
          </a:ln>
        </p:spPr>
      </p:pic>
      <p:sp>
        <p:nvSpPr>
          <p:cNvPr id="406" name="Google Shape;406;p36"/>
          <p:cNvSpPr txBox="1"/>
          <p:nvPr/>
        </p:nvSpPr>
        <p:spPr>
          <a:xfrm>
            <a:off x="551700" y="1447800"/>
            <a:ext cx="14796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450"/>
              <a:buFont typeface="Calibri"/>
              <a:buNone/>
            </a:pPr>
            <a:r>
              <a:rPr b="1" i="0" lang="en-US" sz="2400" u="none" cap="none" strike="noStrike">
                <a:solidFill>
                  <a:srgbClr val="000000"/>
                </a:solidFill>
                <a:latin typeface="Calibri"/>
                <a:ea typeface="Calibri"/>
                <a:cs typeface="Calibri"/>
                <a:sym typeface="Calibri"/>
              </a:rPr>
              <a:t>Electrical </a:t>
            </a:r>
            <a:endParaRPr b="0" i="0" sz="2400" u="none" cap="none" strike="noStrike">
              <a:solidFill>
                <a:srgbClr val="000000"/>
              </a:solidFill>
              <a:latin typeface="Arial"/>
              <a:ea typeface="Arial"/>
              <a:cs typeface="Arial"/>
              <a:sym typeface="Arial"/>
            </a:endParaRPr>
          </a:p>
        </p:txBody>
      </p:sp>
      <p:sp>
        <p:nvSpPr>
          <p:cNvPr id="407" name="Google Shape;407;p36"/>
          <p:cNvSpPr txBox="1"/>
          <p:nvPr/>
        </p:nvSpPr>
        <p:spPr>
          <a:xfrm>
            <a:off x="7191375" y="1447800"/>
            <a:ext cx="1659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450"/>
              <a:buFont typeface="Calibri"/>
              <a:buNone/>
            </a:pPr>
            <a:r>
              <a:rPr b="1" i="0" lang="en-US" sz="2400" u="none" cap="none" strike="noStrike">
                <a:solidFill>
                  <a:srgbClr val="000000"/>
                </a:solidFill>
                <a:latin typeface="Calibri"/>
                <a:ea typeface="Calibri"/>
                <a:cs typeface="Calibri"/>
                <a:sym typeface="Calibri"/>
              </a:rPr>
              <a:t>Doctors</a:t>
            </a:r>
            <a:endParaRPr b="0" i="0" sz="2400" u="none" cap="none" strike="noStrike">
              <a:solidFill>
                <a:srgbClr val="000000"/>
              </a:solidFill>
              <a:latin typeface="Arial"/>
              <a:ea typeface="Arial"/>
              <a:cs typeface="Arial"/>
              <a:sym typeface="Arial"/>
            </a:endParaRPr>
          </a:p>
        </p:txBody>
      </p:sp>
      <p:sp>
        <p:nvSpPr>
          <p:cNvPr id="408" name="Google Shape;408;p36"/>
          <p:cNvSpPr txBox="1"/>
          <p:nvPr/>
        </p:nvSpPr>
        <p:spPr>
          <a:xfrm>
            <a:off x="2636827" y="1447800"/>
            <a:ext cx="1737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450"/>
              <a:buFont typeface="Calibri"/>
              <a:buNone/>
            </a:pPr>
            <a:r>
              <a:rPr b="1" i="0" lang="en-US" sz="2400" u="none" cap="none" strike="noStrike">
                <a:solidFill>
                  <a:srgbClr val="000000"/>
                </a:solidFill>
                <a:latin typeface="Calibri"/>
                <a:ea typeface="Calibri"/>
                <a:cs typeface="Calibri"/>
                <a:sym typeface="Calibri"/>
              </a:rPr>
              <a:t>Biomedical </a:t>
            </a:r>
            <a:endParaRPr b="0" i="0" sz="2400" u="none" cap="none" strike="noStrike">
              <a:solidFill>
                <a:srgbClr val="000000"/>
              </a:solidFill>
              <a:latin typeface="Arial"/>
              <a:ea typeface="Arial"/>
              <a:cs typeface="Arial"/>
              <a:sym typeface="Arial"/>
            </a:endParaRPr>
          </a:p>
        </p:txBody>
      </p:sp>
      <p:sp>
        <p:nvSpPr>
          <p:cNvPr id="409" name="Google Shape;409;p36"/>
          <p:cNvSpPr txBox="1"/>
          <p:nvPr/>
        </p:nvSpPr>
        <p:spPr>
          <a:xfrm>
            <a:off x="4989971" y="1447800"/>
            <a:ext cx="1530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450"/>
              <a:buFont typeface="Calibri"/>
              <a:buNone/>
            </a:pPr>
            <a:r>
              <a:rPr b="1" i="0" lang="en-US" sz="2400" u="none" cap="none" strike="noStrike">
                <a:solidFill>
                  <a:srgbClr val="000000"/>
                </a:solidFill>
                <a:latin typeface="Calibri"/>
                <a:ea typeface="Calibri"/>
                <a:cs typeface="Calibri"/>
                <a:sym typeface="Calibri"/>
              </a:rPr>
              <a:t>Computer</a:t>
            </a:r>
            <a:endParaRPr b="0" i="0" sz="2400" u="none" cap="none" strike="noStrike">
              <a:solidFill>
                <a:srgbClr val="000000"/>
              </a:solidFill>
              <a:latin typeface="Arial"/>
              <a:ea typeface="Arial"/>
              <a:cs typeface="Arial"/>
              <a:sym typeface="Arial"/>
            </a:endParaRPr>
          </a:p>
        </p:txBody>
      </p:sp>
      <p:sp>
        <p:nvSpPr>
          <p:cNvPr id="410" name="Google Shape;410;p36"/>
          <p:cNvSpPr txBox="1"/>
          <p:nvPr/>
        </p:nvSpPr>
        <p:spPr>
          <a:xfrm>
            <a:off x="76200" y="76200"/>
            <a:ext cx="9021899" cy="861774"/>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i="0" lang="en-US" sz="2800" u="none" cap="none" strike="noStrike">
                <a:solidFill>
                  <a:schemeClr val="lt1"/>
                </a:solidFill>
                <a:latin typeface="Calibri"/>
                <a:ea typeface="Calibri"/>
                <a:cs typeface="Calibri"/>
                <a:sym typeface="Calibri"/>
              </a:rPr>
              <a:t>Various engineering disciplines collaborate with medical professionals to make an ECG</a:t>
            </a:r>
            <a:endParaRPr b="0" i="0" sz="1400" u="none" cap="none" strike="noStrike">
              <a:solidFill>
                <a:srgbClr val="000000"/>
              </a:solidFill>
              <a:latin typeface="Arial"/>
              <a:ea typeface="Arial"/>
              <a:cs typeface="Arial"/>
              <a:sym typeface="Arial"/>
            </a:endParaRPr>
          </a:p>
        </p:txBody>
      </p:sp>
      <p:pic>
        <p:nvPicPr>
          <p:cNvPr id="411" name="Google Shape;411;p36"/>
          <p:cNvPicPr preferRelativeResize="0"/>
          <p:nvPr/>
        </p:nvPicPr>
        <p:blipFill rotWithShape="1">
          <a:blip r:embed="rId6">
            <a:alphaModFix/>
          </a:blip>
          <a:srcRect b="0" l="0" r="0" t="0"/>
          <a:stretch/>
        </p:blipFill>
        <p:spPr>
          <a:xfrm>
            <a:off x="579502" y="2209600"/>
            <a:ext cx="8015299" cy="3946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7"/>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sp>
        <p:nvSpPr>
          <p:cNvPr id="418" name="Google Shape;418;p37"/>
          <p:cNvSpPr txBox="1"/>
          <p:nvPr>
            <p:ph type="title"/>
          </p:nvPr>
        </p:nvSpPr>
        <p:spPr>
          <a:xfrm>
            <a:off x="76200" y="96837"/>
            <a:ext cx="8599500" cy="861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Calibri"/>
              <a:buNone/>
            </a:pPr>
            <a:r>
              <a:rPr b="1" i="0" lang="en-US" sz="2800" u="none" cap="none" strike="noStrike">
                <a:solidFill>
                  <a:srgbClr val="FFFFFF"/>
                </a:solidFill>
                <a:latin typeface="Calibri"/>
                <a:ea typeface="Calibri"/>
                <a:cs typeface="Calibri"/>
                <a:sym typeface="Calibri"/>
              </a:rPr>
              <a:t>ECGs and other biosensing machines play a large role in the future of medicine</a:t>
            </a:r>
            <a:endParaRPr b="0" i="0" sz="1400" u="none" cap="none" strike="noStrike">
              <a:solidFill>
                <a:srgbClr val="000000"/>
              </a:solidFill>
              <a:latin typeface="Arial"/>
              <a:ea typeface="Arial"/>
              <a:cs typeface="Arial"/>
              <a:sym typeface="Arial"/>
            </a:endParaRPr>
          </a:p>
        </p:txBody>
      </p:sp>
      <p:pic>
        <p:nvPicPr>
          <p:cNvPr id="419" name="Google Shape;419;p37"/>
          <p:cNvPicPr preferRelativeResize="0"/>
          <p:nvPr/>
        </p:nvPicPr>
        <p:blipFill rotWithShape="1">
          <a:blip r:embed="rId3">
            <a:alphaModFix/>
          </a:blip>
          <a:srcRect b="0" l="0" r="0" t="0"/>
          <a:stretch/>
        </p:blipFill>
        <p:spPr>
          <a:xfrm>
            <a:off x="1021525" y="958737"/>
            <a:ext cx="2797231" cy="5594462"/>
          </a:xfrm>
          <a:prstGeom prst="rect">
            <a:avLst/>
          </a:prstGeom>
          <a:noFill/>
          <a:ln>
            <a:noFill/>
          </a:ln>
        </p:spPr>
      </p:pic>
      <p:sp>
        <p:nvSpPr>
          <p:cNvPr id="420" name="Google Shape;420;p37"/>
          <p:cNvSpPr/>
          <p:nvPr/>
        </p:nvSpPr>
        <p:spPr>
          <a:xfrm>
            <a:off x="1738275" y="2346650"/>
            <a:ext cx="190200" cy="203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7"/>
          <p:cNvSpPr/>
          <p:nvPr/>
        </p:nvSpPr>
        <p:spPr>
          <a:xfrm>
            <a:off x="2868450" y="2346650"/>
            <a:ext cx="190200" cy="203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7"/>
          <p:cNvSpPr/>
          <p:nvPr/>
        </p:nvSpPr>
        <p:spPr>
          <a:xfrm>
            <a:off x="1928475" y="3955175"/>
            <a:ext cx="190200" cy="203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7"/>
          <p:cNvSpPr/>
          <p:nvPr/>
        </p:nvSpPr>
        <p:spPr>
          <a:xfrm>
            <a:off x="2596925" y="3955175"/>
            <a:ext cx="190200" cy="2037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4" name="Google Shape;424;p37"/>
          <p:cNvPicPr preferRelativeResize="0"/>
          <p:nvPr/>
        </p:nvPicPr>
        <p:blipFill rotWithShape="1">
          <a:blip r:embed="rId4">
            <a:alphaModFix/>
          </a:blip>
          <a:srcRect b="0" l="0" r="0" t="0"/>
          <a:stretch/>
        </p:blipFill>
        <p:spPr>
          <a:xfrm>
            <a:off x="6146150" y="2456966"/>
            <a:ext cx="2410649" cy="1944074"/>
          </a:xfrm>
          <a:prstGeom prst="rect">
            <a:avLst/>
          </a:prstGeom>
          <a:noFill/>
          <a:ln>
            <a:noFill/>
          </a:ln>
        </p:spPr>
      </p:pic>
      <p:sp>
        <p:nvSpPr>
          <p:cNvPr id="425" name="Google Shape;425;p37"/>
          <p:cNvSpPr/>
          <p:nvPr/>
        </p:nvSpPr>
        <p:spPr>
          <a:xfrm rot="239363">
            <a:off x="2960475" y="2548325"/>
            <a:ext cx="4820975" cy="122200"/>
          </a:xfrm>
          <a:prstGeom prst="flowChartPunchedTape">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7"/>
          <p:cNvSpPr/>
          <p:nvPr/>
        </p:nvSpPr>
        <p:spPr>
          <a:xfrm flipH="1" rot="10028049">
            <a:off x="2709380" y="3350037"/>
            <a:ext cx="5122690" cy="120895"/>
          </a:xfrm>
          <a:prstGeom prst="flowChartPunchedTape">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7"/>
          <p:cNvSpPr/>
          <p:nvPr/>
        </p:nvSpPr>
        <p:spPr>
          <a:xfrm rot="239362">
            <a:off x="1795160" y="2587845"/>
            <a:ext cx="5956075" cy="94959"/>
          </a:xfrm>
          <a:prstGeom prst="flowChartPunchedTape">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7"/>
          <p:cNvSpPr/>
          <p:nvPr/>
        </p:nvSpPr>
        <p:spPr>
          <a:xfrm flipH="1" rot="10144187">
            <a:off x="1960350" y="3365812"/>
            <a:ext cx="5831602" cy="87230"/>
          </a:xfrm>
          <a:prstGeom prst="flowChartPunchedTape">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9" name="Google Shape;429;p37"/>
          <p:cNvPicPr preferRelativeResize="0"/>
          <p:nvPr/>
        </p:nvPicPr>
        <p:blipFill rotWithShape="1">
          <a:blip r:embed="rId5">
            <a:alphaModFix/>
          </a:blip>
          <a:srcRect b="0" l="0" r="0" t="0"/>
          <a:stretch/>
        </p:blipFill>
        <p:spPr>
          <a:xfrm>
            <a:off x="5952863" y="1591092"/>
            <a:ext cx="2797226" cy="4329748"/>
          </a:xfrm>
          <a:prstGeom prst="rect">
            <a:avLst/>
          </a:prstGeom>
          <a:noFill/>
          <a:ln>
            <a:noFill/>
          </a:ln>
        </p:spPr>
      </p:pic>
      <p:pic>
        <p:nvPicPr>
          <p:cNvPr id="430" name="Google Shape;430;p37"/>
          <p:cNvPicPr preferRelativeResize="0"/>
          <p:nvPr/>
        </p:nvPicPr>
        <p:blipFill rotWithShape="1">
          <a:blip r:embed="rId6">
            <a:alphaModFix/>
          </a:blip>
          <a:srcRect b="0" l="0" r="0" t="0"/>
          <a:stretch/>
        </p:blipFill>
        <p:spPr>
          <a:xfrm rot="-740520">
            <a:off x="2991849" y="2116700"/>
            <a:ext cx="740750" cy="358625"/>
          </a:xfrm>
          <a:prstGeom prst="rect">
            <a:avLst/>
          </a:prstGeom>
          <a:noFill/>
          <a:ln>
            <a:noFill/>
          </a:ln>
        </p:spPr>
      </p:pic>
      <p:pic>
        <p:nvPicPr>
          <p:cNvPr id="431" name="Google Shape;431;p37"/>
          <p:cNvPicPr preferRelativeResize="0"/>
          <p:nvPr/>
        </p:nvPicPr>
        <p:blipFill rotWithShape="1">
          <a:blip r:embed="rId6">
            <a:alphaModFix/>
          </a:blip>
          <a:srcRect b="0" l="0" r="0" t="0"/>
          <a:stretch/>
        </p:blipFill>
        <p:spPr>
          <a:xfrm rot="-740520">
            <a:off x="2709699" y="4013300"/>
            <a:ext cx="740750" cy="358625"/>
          </a:xfrm>
          <a:prstGeom prst="rect">
            <a:avLst/>
          </a:prstGeom>
          <a:noFill/>
          <a:ln>
            <a:noFill/>
          </a:ln>
        </p:spPr>
      </p:pic>
      <p:pic>
        <p:nvPicPr>
          <p:cNvPr id="432" name="Google Shape;432;p37"/>
          <p:cNvPicPr preferRelativeResize="0"/>
          <p:nvPr/>
        </p:nvPicPr>
        <p:blipFill rotWithShape="1">
          <a:blip r:embed="rId6">
            <a:alphaModFix/>
          </a:blip>
          <a:srcRect b="0" l="0" r="0" t="0"/>
          <a:stretch/>
        </p:blipFill>
        <p:spPr>
          <a:xfrm rot="-740520">
            <a:off x="1653199" y="3576663"/>
            <a:ext cx="740750" cy="358625"/>
          </a:xfrm>
          <a:prstGeom prst="rect">
            <a:avLst/>
          </a:prstGeom>
          <a:noFill/>
          <a:ln>
            <a:noFill/>
          </a:ln>
        </p:spPr>
      </p:pic>
      <p:pic>
        <p:nvPicPr>
          <p:cNvPr id="433" name="Google Shape;433;p37"/>
          <p:cNvPicPr preferRelativeResize="0"/>
          <p:nvPr/>
        </p:nvPicPr>
        <p:blipFill rotWithShape="1">
          <a:blip r:embed="rId6">
            <a:alphaModFix/>
          </a:blip>
          <a:srcRect b="0" l="0" r="0" t="0"/>
          <a:stretch/>
        </p:blipFill>
        <p:spPr>
          <a:xfrm rot="-740520">
            <a:off x="1828849" y="2116700"/>
            <a:ext cx="740750" cy="358625"/>
          </a:xfrm>
          <a:prstGeom prst="rect">
            <a:avLst/>
          </a:prstGeom>
          <a:noFill/>
          <a:ln>
            <a:noFill/>
          </a:ln>
        </p:spPr>
      </p:pic>
      <p:pic>
        <p:nvPicPr>
          <p:cNvPr id="434" name="Google Shape;434;p37"/>
          <p:cNvPicPr preferRelativeResize="0"/>
          <p:nvPr/>
        </p:nvPicPr>
        <p:blipFill rotWithShape="1">
          <a:blip r:embed="rId7">
            <a:alphaModFix/>
          </a:blip>
          <a:srcRect b="0" l="0" r="0" t="0"/>
          <a:stretch/>
        </p:blipFill>
        <p:spPr>
          <a:xfrm>
            <a:off x="6436825" y="2277352"/>
            <a:ext cx="1829325" cy="311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7"/>
                                        </p:tgtEl>
                                      </p:cBhvr>
                                    </p:animEffect>
                                    <p:set>
                                      <p:cBhvr>
                                        <p:cTn dur="1" fill="hold">
                                          <p:stCondLst>
                                            <p:cond delay="1000"/>
                                          </p:stCondLst>
                                        </p:cTn>
                                        <p:tgtEl>
                                          <p:spTgt spid="4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5"/>
                                        </p:tgtEl>
                                      </p:cBhvr>
                                    </p:animEffect>
                                    <p:set>
                                      <p:cBhvr>
                                        <p:cTn dur="1" fill="hold">
                                          <p:stCondLst>
                                            <p:cond delay="1000"/>
                                          </p:stCondLst>
                                        </p:cTn>
                                        <p:tgtEl>
                                          <p:spTgt spid="4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8"/>
                                        </p:tgtEl>
                                      </p:cBhvr>
                                    </p:animEffect>
                                    <p:set>
                                      <p:cBhvr>
                                        <p:cTn dur="1" fill="hold">
                                          <p:stCondLst>
                                            <p:cond delay="1000"/>
                                          </p:stCondLst>
                                        </p:cTn>
                                        <p:tgtEl>
                                          <p:spTgt spid="4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6"/>
                                        </p:tgtEl>
                                      </p:cBhvr>
                                    </p:animEffect>
                                    <p:set>
                                      <p:cBhvr>
                                        <p:cTn dur="1" fill="hold">
                                          <p:stCondLst>
                                            <p:cond delay="1000"/>
                                          </p:stCondLst>
                                        </p:cTn>
                                        <p:tgtEl>
                                          <p:spTgt spid="4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38"/>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fld id="{00000000-1234-1234-1234-123412341234}" type="slidenum">
              <a:rPr b="0" i="0" lang="en-US" sz="1400" u="none" cap="none" strike="noStrike">
                <a:solidFill>
                  <a:schemeClr val="lt1"/>
                </a:solidFill>
                <a:latin typeface="Calibri"/>
                <a:ea typeface="Calibri"/>
                <a:cs typeface="Calibri"/>
                <a:sym typeface="Calibri"/>
              </a:rPr>
              <a:t>‹#›</a:t>
            </a:fld>
            <a:endParaRPr b="0" i="0" sz="1400" u="none" cap="none" strike="noStrike">
              <a:solidFill>
                <a:schemeClr val="lt1"/>
              </a:solidFill>
              <a:latin typeface="Calibri"/>
              <a:ea typeface="Calibri"/>
              <a:cs typeface="Calibri"/>
              <a:sym typeface="Calibri"/>
            </a:endParaRPr>
          </a:p>
        </p:txBody>
      </p:sp>
      <p:pic>
        <p:nvPicPr>
          <p:cNvPr id="441" name="Google Shape;441;p38"/>
          <p:cNvPicPr preferRelativeResize="0"/>
          <p:nvPr/>
        </p:nvPicPr>
        <p:blipFill rotWithShape="1">
          <a:blip r:embed="rId3">
            <a:alphaModFix/>
          </a:blip>
          <a:srcRect b="0" l="0" r="0" t="0"/>
          <a:stretch/>
        </p:blipFill>
        <p:spPr>
          <a:xfrm>
            <a:off x="354475" y="414838"/>
            <a:ext cx="8435052" cy="60283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id="447" name="Google Shape;447;p39"/>
          <p:cNvPicPr preferRelativeResize="0"/>
          <p:nvPr/>
        </p:nvPicPr>
        <p:blipFill rotWithShape="1">
          <a:blip r:embed="rId3">
            <a:alphaModFix/>
          </a:blip>
          <a:srcRect b="0" l="0" r="0" t="0"/>
          <a:stretch/>
        </p:blipFill>
        <p:spPr>
          <a:xfrm>
            <a:off x="0" y="1516170"/>
            <a:ext cx="9144000" cy="38256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40"/>
          <p:cNvPicPr preferRelativeResize="0"/>
          <p:nvPr/>
        </p:nvPicPr>
        <p:blipFill rotWithShape="1">
          <a:blip r:embed="rId3">
            <a:alphaModFix/>
          </a:blip>
          <a:srcRect b="3257" l="0" r="9444" t="4466"/>
          <a:stretch/>
        </p:blipFill>
        <p:spPr>
          <a:xfrm>
            <a:off x="3716100" y="1859650"/>
            <a:ext cx="5427900" cy="3469474"/>
          </a:xfrm>
          <a:prstGeom prst="rect">
            <a:avLst/>
          </a:prstGeom>
          <a:noFill/>
          <a:ln>
            <a:noFill/>
          </a:ln>
        </p:spPr>
      </p:pic>
      <p:sp>
        <p:nvSpPr>
          <p:cNvPr id="454" name="Google Shape;454;p40"/>
          <p:cNvSpPr/>
          <p:nvPr/>
        </p:nvSpPr>
        <p:spPr>
          <a:xfrm>
            <a:off x="76200" y="2438400"/>
            <a:ext cx="3809999" cy="2266799"/>
          </a:xfrm>
          <a:prstGeom prst="rect">
            <a:avLst/>
          </a:prstGeom>
          <a:noFill/>
          <a:ln>
            <a:noFill/>
          </a:ln>
        </p:spPr>
        <p:txBody>
          <a:bodyPr anchorCtr="0" anchor="t" bIns="25400" lIns="63500" spcFirstLastPara="1" rIns="63500" wrap="square" tIns="25400">
            <a:noAutofit/>
          </a:bodyPr>
          <a:lstStyle/>
          <a:p>
            <a:pPr indent="0" lvl="0" marL="0" marR="0" rtl="0" algn="l">
              <a:lnSpc>
                <a:spcPct val="100000"/>
              </a:lnSpc>
              <a:spcBef>
                <a:spcPts val="0"/>
              </a:spcBef>
              <a:spcAft>
                <a:spcPts val="0"/>
              </a:spcAft>
              <a:buClr>
                <a:srgbClr val="FFFFFF"/>
              </a:buClr>
              <a:buSzPts val="600"/>
              <a:buFont typeface="Calibri"/>
              <a:buNone/>
            </a:pPr>
            <a:r>
              <a:rPr b="1" i="0" lang="en-US" sz="2400" u="none" cap="none" strike="noStrike">
                <a:solidFill>
                  <a:srgbClr val="FFFFFF"/>
                </a:solidFill>
                <a:latin typeface="Calibri"/>
                <a:ea typeface="Calibri"/>
                <a:cs typeface="Calibri"/>
                <a:sym typeface="Calibri"/>
              </a:rPr>
              <a:t>The present understanding of heart rates and overall heart health</a:t>
            </a:r>
            <a:endParaRPr b="1"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600"/>
              <a:buFont typeface="Calibri"/>
              <a:buNone/>
            </a:pPr>
            <a:r>
              <a:t/>
            </a:r>
            <a:endParaRPr b="1"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600"/>
              <a:buFont typeface="Calibri"/>
              <a:buNone/>
            </a:pPr>
            <a:r>
              <a:t/>
            </a:r>
            <a:endParaRPr b="1"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600"/>
              <a:buFont typeface="Calibri"/>
              <a:buNone/>
            </a:pPr>
            <a:r>
              <a:rPr b="1" i="0" lang="en-US" sz="2400" u="none" cap="none" strike="noStrike">
                <a:solidFill>
                  <a:srgbClr val="FFFFFF"/>
                </a:solidFill>
                <a:latin typeface="Calibri"/>
                <a:ea typeface="Calibri"/>
                <a:cs typeface="Calibri"/>
                <a:sym typeface="Calibri"/>
              </a:rPr>
              <a:t>The future of biosensor technology </a:t>
            </a:r>
            <a:endParaRPr b="1"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600"/>
              <a:buFont typeface="Calibri"/>
              <a:buNone/>
            </a:pPr>
            <a:r>
              <a:rPr b="0" i="0" lang="en-US" sz="1400" u="none" cap="none" strike="noStrike">
                <a:solidFill>
                  <a:srgbClr val="000000"/>
                </a:solidFill>
                <a:latin typeface="Arial"/>
                <a:ea typeface="Arial"/>
                <a:cs typeface="Arial"/>
                <a:sym typeface="Arial"/>
              </a:rPr>
              <a:t>The </a:t>
            </a:r>
            <a:endParaRPr b="0" i="0" sz="1400" u="none" cap="none" strike="noStrike">
              <a:solidFill>
                <a:srgbClr val="000000"/>
              </a:solidFill>
              <a:latin typeface="Arial"/>
              <a:ea typeface="Arial"/>
              <a:cs typeface="Arial"/>
              <a:sym typeface="Arial"/>
            </a:endParaRPr>
          </a:p>
        </p:txBody>
      </p:sp>
      <p:sp>
        <p:nvSpPr>
          <p:cNvPr id="455" name="Google Shape;455;p40"/>
          <p:cNvSpPr txBox="1"/>
          <p:nvPr/>
        </p:nvSpPr>
        <p:spPr>
          <a:xfrm>
            <a:off x="3773487" y="6078537"/>
            <a:ext cx="1616099" cy="4619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600"/>
              <a:buFont typeface="Calibri"/>
              <a:buNone/>
            </a:pPr>
            <a:r>
              <a:rPr b="1" i="0" lang="en-US" sz="2400" u="none" cap="none" strike="noStrike">
                <a:solidFill>
                  <a:srgbClr val="FFFFFF"/>
                </a:solidFill>
                <a:latin typeface="Calibri"/>
                <a:ea typeface="Calibri"/>
                <a:cs typeface="Calibri"/>
                <a:sym typeface="Calibri"/>
              </a:rPr>
              <a:t>Questions?</a:t>
            </a:r>
            <a:endParaRPr b="0" i="0" sz="1400" u="none" cap="none" strike="noStrike">
              <a:solidFill>
                <a:srgbClr val="000000"/>
              </a:solidFill>
              <a:latin typeface="Arial"/>
              <a:ea typeface="Arial"/>
              <a:cs typeface="Arial"/>
              <a:sym typeface="Arial"/>
            </a:endParaRPr>
          </a:p>
        </p:txBody>
      </p:sp>
      <p:sp>
        <p:nvSpPr>
          <p:cNvPr id="456" name="Google Shape;456;p40"/>
          <p:cNvSpPr txBox="1"/>
          <p:nvPr/>
        </p:nvSpPr>
        <p:spPr>
          <a:xfrm>
            <a:off x="76200" y="76200"/>
            <a:ext cx="8997900" cy="8617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i="0" lang="en-US" sz="2800" u="none" cap="none" strike="noStrike">
                <a:solidFill>
                  <a:srgbClr val="FFFFFF"/>
                </a:solidFill>
                <a:latin typeface="Calibri"/>
                <a:ea typeface="Calibri"/>
                <a:cs typeface="Calibri"/>
                <a:sym typeface="Calibri"/>
              </a:rPr>
              <a:t>In summary, ECG machines have played an integral part in the medical and engineering fields</a:t>
            </a:r>
            <a:endParaRPr b="0" i="0" sz="1400" u="none" cap="none" strike="noStrike">
              <a:solidFill>
                <a:srgbClr val="000000"/>
              </a:solidFill>
              <a:latin typeface="Arial"/>
              <a:ea typeface="Arial"/>
              <a:cs typeface="Arial"/>
              <a:sym typeface="Arial"/>
            </a:endParaRPr>
          </a:p>
        </p:txBody>
      </p:sp>
      <p:pic>
        <p:nvPicPr>
          <p:cNvPr id="457" name="Google Shape;457;p40"/>
          <p:cNvPicPr preferRelativeResize="0"/>
          <p:nvPr/>
        </p:nvPicPr>
        <p:blipFill rotWithShape="1">
          <a:blip r:embed="rId4">
            <a:alphaModFix/>
          </a:blip>
          <a:srcRect b="0" l="0" r="0" t="0"/>
          <a:stretch/>
        </p:blipFill>
        <p:spPr>
          <a:xfrm>
            <a:off x="7754275" y="5778375"/>
            <a:ext cx="1389730" cy="107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1"/>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
        <p:nvSpPr>
          <p:cNvPr id="464" name="Google Shape;464;p41"/>
          <p:cNvSpPr txBox="1"/>
          <p:nvPr/>
        </p:nvSpPr>
        <p:spPr>
          <a:xfrm>
            <a:off x="0" y="2128600"/>
            <a:ext cx="9144000" cy="8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rgbClr val="FF0000"/>
                </a:solidFill>
              </a:rPr>
              <a:t>Hands On </a:t>
            </a:r>
            <a:endParaRPr b="1" sz="4800">
              <a:solidFill>
                <a:srgbClr val="FF0000"/>
              </a:solidFill>
            </a:endParaRPr>
          </a:p>
          <a:p>
            <a:pPr indent="0" lvl="0" marL="0" rtl="0" algn="ctr">
              <a:spcBef>
                <a:spcPts val="0"/>
              </a:spcBef>
              <a:spcAft>
                <a:spcPts val="0"/>
              </a:spcAft>
              <a:buNone/>
            </a:pPr>
            <a:r>
              <a:rPr b="1" lang="en-US" sz="4800">
                <a:solidFill>
                  <a:srgbClr val="FF0000"/>
                </a:solidFill>
              </a:rPr>
              <a:t>Activity</a:t>
            </a:r>
            <a:endParaRPr b="1" sz="480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2"/>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pic>
        <p:nvPicPr>
          <p:cNvPr id="471" name="Google Shape;471;p42"/>
          <p:cNvPicPr preferRelativeResize="0"/>
          <p:nvPr/>
        </p:nvPicPr>
        <p:blipFill rotWithShape="1">
          <a:blip r:embed="rId3">
            <a:alphaModFix/>
          </a:blip>
          <a:srcRect b="38095" l="0" r="0" t="0"/>
          <a:stretch/>
        </p:blipFill>
        <p:spPr>
          <a:xfrm>
            <a:off x="3405739" y="-198068"/>
            <a:ext cx="5859100" cy="7254125"/>
          </a:xfrm>
          <a:prstGeom prst="rect">
            <a:avLst/>
          </a:prstGeom>
          <a:noFill/>
          <a:ln>
            <a:noFill/>
          </a:ln>
        </p:spPr>
      </p:pic>
      <p:sp>
        <p:nvSpPr>
          <p:cNvPr id="472" name="Google Shape;472;p42"/>
          <p:cNvSpPr/>
          <p:nvPr/>
        </p:nvSpPr>
        <p:spPr>
          <a:xfrm>
            <a:off x="4276825" y="4981375"/>
            <a:ext cx="395400" cy="349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2"/>
          <p:cNvSpPr/>
          <p:nvPr/>
        </p:nvSpPr>
        <p:spPr>
          <a:xfrm>
            <a:off x="8086825" y="4981375"/>
            <a:ext cx="395400" cy="349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txBox="1"/>
          <p:nvPr/>
        </p:nvSpPr>
        <p:spPr>
          <a:xfrm>
            <a:off x="-381175" y="191425"/>
            <a:ext cx="4197000" cy="8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rgbClr val="FF0000"/>
                </a:solidFill>
              </a:rPr>
              <a:t>Hands On </a:t>
            </a:r>
            <a:endParaRPr b="1" sz="4800">
              <a:solidFill>
                <a:srgbClr val="FF0000"/>
              </a:solidFill>
            </a:endParaRPr>
          </a:p>
          <a:p>
            <a:pPr indent="0" lvl="0" marL="0" rtl="0" algn="ctr">
              <a:spcBef>
                <a:spcPts val="0"/>
              </a:spcBef>
              <a:spcAft>
                <a:spcPts val="0"/>
              </a:spcAft>
              <a:buNone/>
            </a:pPr>
            <a:r>
              <a:rPr b="1" lang="en-US" sz="4800">
                <a:solidFill>
                  <a:srgbClr val="FF0000"/>
                </a:solidFill>
              </a:rPr>
              <a:t>Activity</a:t>
            </a:r>
            <a:endParaRPr b="1" sz="480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3"/>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pic>
        <p:nvPicPr>
          <p:cNvPr id="481" name="Google Shape;481;p43"/>
          <p:cNvPicPr preferRelativeResize="0"/>
          <p:nvPr/>
        </p:nvPicPr>
        <p:blipFill rotWithShape="1">
          <a:blip r:embed="rId3">
            <a:alphaModFix/>
          </a:blip>
          <a:srcRect b="0" l="0" r="0" t="61128"/>
          <a:stretch/>
        </p:blipFill>
        <p:spPr>
          <a:xfrm>
            <a:off x="258738" y="75788"/>
            <a:ext cx="8626526" cy="6706424"/>
          </a:xfrm>
          <a:prstGeom prst="rect">
            <a:avLst/>
          </a:prstGeom>
          <a:noFill/>
          <a:ln>
            <a:noFill/>
          </a:ln>
        </p:spPr>
      </p:pic>
      <p:sp>
        <p:nvSpPr>
          <p:cNvPr id="482" name="Google Shape;482;p43"/>
          <p:cNvSpPr/>
          <p:nvPr/>
        </p:nvSpPr>
        <p:spPr>
          <a:xfrm>
            <a:off x="2750350" y="4936850"/>
            <a:ext cx="395400" cy="349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5752825" y="4936850"/>
            <a:ext cx="395400" cy="349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4"/>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0"/>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
        <p:nvSpPr>
          <p:cNvPr id="81" name="Google Shape;81;p10"/>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The chemical compound found in a living system </a:t>
            </a:r>
            <a:endParaRPr b="1" sz="28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that we are measuring.</a:t>
            </a:r>
            <a:endParaRPr b="1" i="0" sz="2800" u="none" cap="none" strike="noStrike">
              <a:solidFill>
                <a:srgbClr val="FFFFFF"/>
              </a:solidFill>
              <a:latin typeface="Calibri"/>
              <a:ea typeface="Calibri"/>
              <a:cs typeface="Calibri"/>
              <a:sym typeface="Calibri"/>
            </a:endParaRPr>
          </a:p>
        </p:txBody>
      </p:sp>
      <p:pic>
        <p:nvPicPr>
          <p:cNvPr descr="Image result for biosensor how they work" id="82" name="Google Shape;82;p10"/>
          <p:cNvPicPr preferRelativeResize="0"/>
          <p:nvPr/>
        </p:nvPicPr>
        <p:blipFill rotWithShape="1">
          <a:blip r:embed="rId3">
            <a:alphaModFix/>
          </a:blip>
          <a:srcRect b="27209" l="0" r="78964" t="0"/>
          <a:stretch/>
        </p:blipFill>
        <p:spPr>
          <a:xfrm>
            <a:off x="176709" y="2020360"/>
            <a:ext cx="1722748" cy="2467045"/>
          </a:xfrm>
          <a:prstGeom prst="rect">
            <a:avLst/>
          </a:prstGeom>
          <a:noFill/>
          <a:ln>
            <a:noFill/>
          </a:ln>
        </p:spPr>
      </p:pic>
      <p:cxnSp>
        <p:nvCxnSpPr>
          <p:cNvPr id="83" name="Google Shape;83;p10"/>
          <p:cNvCxnSpPr/>
          <p:nvPr/>
        </p:nvCxnSpPr>
        <p:spPr>
          <a:xfrm>
            <a:off x="2591950" y="1775100"/>
            <a:ext cx="19200" cy="4326900"/>
          </a:xfrm>
          <a:prstGeom prst="straightConnector1">
            <a:avLst/>
          </a:prstGeom>
          <a:noFill/>
          <a:ln cap="flat" cmpd="sng" w="76200">
            <a:solidFill>
              <a:srgbClr val="FFFFFF"/>
            </a:solidFill>
            <a:prstDash val="solid"/>
            <a:round/>
            <a:headEnd len="med" w="med" type="none"/>
            <a:tailEnd len="med" w="med" type="triangle"/>
          </a:ln>
        </p:spPr>
      </p:cxnSp>
      <p:sp>
        <p:nvSpPr>
          <p:cNvPr id="84" name="Google Shape;84;p10"/>
          <p:cNvSpPr txBox="1"/>
          <p:nvPr/>
        </p:nvSpPr>
        <p:spPr>
          <a:xfrm>
            <a:off x="2464513" y="1229125"/>
            <a:ext cx="4686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F</a:t>
            </a:r>
            <a:endParaRPr b="1" i="0" sz="2800" u="none" cap="none" strike="noStrike">
              <a:solidFill>
                <a:srgbClr val="FFFFFF"/>
              </a:solidFill>
              <a:latin typeface="Calibri"/>
              <a:ea typeface="Calibri"/>
              <a:cs typeface="Calibri"/>
              <a:sym typeface="Calibri"/>
            </a:endParaRPr>
          </a:p>
        </p:txBody>
      </p:sp>
      <p:pic>
        <p:nvPicPr>
          <p:cNvPr id="85" name="Google Shape;85;p10"/>
          <p:cNvPicPr preferRelativeResize="0"/>
          <p:nvPr/>
        </p:nvPicPr>
        <p:blipFill rotWithShape="1">
          <a:blip r:embed="rId4">
            <a:alphaModFix/>
          </a:blip>
          <a:srcRect b="0" l="60216" r="0" t="0"/>
          <a:stretch/>
        </p:blipFill>
        <p:spPr>
          <a:xfrm>
            <a:off x="2969476" y="1723988"/>
            <a:ext cx="1402075" cy="4429125"/>
          </a:xfrm>
          <a:prstGeom prst="rect">
            <a:avLst/>
          </a:prstGeom>
          <a:noFill/>
          <a:ln>
            <a:noFill/>
          </a:ln>
        </p:spPr>
      </p:pic>
      <p:pic>
        <p:nvPicPr>
          <p:cNvPr id="86" name="Google Shape;86;p10"/>
          <p:cNvPicPr preferRelativeResize="0"/>
          <p:nvPr/>
        </p:nvPicPr>
        <p:blipFill>
          <a:blip r:embed="rId5">
            <a:alphaModFix/>
          </a:blip>
          <a:stretch>
            <a:fillRect/>
          </a:stretch>
        </p:blipFill>
        <p:spPr>
          <a:xfrm flipH="1" rot="10800000">
            <a:off x="2878250" y="4842375"/>
            <a:ext cx="315625" cy="1080200"/>
          </a:xfrm>
          <a:prstGeom prst="rect">
            <a:avLst/>
          </a:prstGeom>
          <a:noFill/>
          <a:ln>
            <a:noFill/>
          </a:ln>
        </p:spPr>
      </p:pic>
      <p:pic>
        <p:nvPicPr>
          <p:cNvPr id="87" name="Google Shape;87;p10"/>
          <p:cNvPicPr preferRelativeResize="0"/>
          <p:nvPr/>
        </p:nvPicPr>
        <p:blipFill>
          <a:blip r:embed="rId6">
            <a:alphaModFix/>
          </a:blip>
          <a:stretch>
            <a:fillRect/>
          </a:stretch>
        </p:blipFill>
        <p:spPr>
          <a:xfrm>
            <a:off x="4729900" y="2786726"/>
            <a:ext cx="4332825" cy="16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1"/>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
        <p:nvSpPr>
          <p:cNvPr id="94" name="Google Shape;94;p11"/>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700"/>
              <a:buFont typeface="Calibri"/>
              <a:buNone/>
            </a:pPr>
            <a:r>
              <a:rPr b="1" lang="en-US" sz="2800">
                <a:solidFill>
                  <a:schemeClr val="lt1"/>
                </a:solidFill>
                <a:latin typeface="Calibri"/>
                <a:ea typeface="Calibri"/>
                <a:cs typeface="Calibri"/>
                <a:sym typeface="Calibri"/>
              </a:rPr>
              <a:t>Transducers convert a signal of one form of energy </a:t>
            </a:r>
            <a:endParaRPr b="1" sz="2800">
              <a:solidFill>
                <a:schemeClr val="lt1"/>
              </a:solidFill>
              <a:latin typeface="Calibri"/>
              <a:ea typeface="Calibri"/>
              <a:cs typeface="Calibri"/>
              <a:sym typeface="Calibri"/>
            </a:endParaRPr>
          </a:p>
          <a:p>
            <a:pPr indent="0" lvl="0" marL="0" rtl="0" algn="l">
              <a:spcBef>
                <a:spcPts val="0"/>
              </a:spcBef>
              <a:spcAft>
                <a:spcPts val="0"/>
              </a:spcAft>
              <a:buClr>
                <a:schemeClr val="lt1"/>
              </a:buClr>
              <a:buSzPts val="700"/>
              <a:buFont typeface="Calibri"/>
              <a:buNone/>
            </a:pPr>
            <a:r>
              <a:rPr b="1" lang="en-US" sz="2800">
                <a:solidFill>
                  <a:schemeClr val="lt1"/>
                </a:solidFill>
                <a:latin typeface="Calibri"/>
                <a:ea typeface="Calibri"/>
                <a:cs typeface="Calibri"/>
                <a:sym typeface="Calibri"/>
              </a:rPr>
              <a:t>into another.</a:t>
            </a:r>
            <a:endParaRPr b="1" sz="2800">
              <a:solidFill>
                <a:srgbClr val="FFFFFF"/>
              </a:solidFill>
              <a:latin typeface="Calibri"/>
              <a:ea typeface="Calibri"/>
              <a:cs typeface="Calibri"/>
              <a:sym typeface="Calibri"/>
            </a:endParaRPr>
          </a:p>
        </p:txBody>
      </p:sp>
      <p:pic>
        <p:nvPicPr>
          <p:cNvPr descr="Image result for biosensor how they work" id="95" name="Google Shape;95;p11"/>
          <p:cNvPicPr preferRelativeResize="0"/>
          <p:nvPr/>
        </p:nvPicPr>
        <p:blipFill rotWithShape="1">
          <a:blip r:embed="rId3">
            <a:alphaModFix/>
          </a:blip>
          <a:srcRect b="26932" l="21064" r="64710" t="276"/>
          <a:stretch/>
        </p:blipFill>
        <p:spPr>
          <a:xfrm>
            <a:off x="2475897" y="2020360"/>
            <a:ext cx="1164995" cy="2467045"/>
          </a:xfrm>
          <a:prstGeom prst="rect">
            <a:avLst/>
          </a:prstGeom>
          <a:noFill/>
          <a:ln>
            <a:noFill/>
          </a:ln>
        </p:spPr>
      </p:pic>
      <p:cxnSp>
        <p:nvCxnSpPr>
          <p:cNvPr id="96" name="Google Shape;96;p11"/>
          <p:cNvCxnSpPr>
            <a:stCxn id="97" idx="3"/>
            <a:endCxn id="95" idx="1"/>
          </p:cNvCxnSpPr>
          <p:nvPr/>
        </p:nvCxnSpPr>
        <p:spPr>
          <a:xfrm>
            <a:off x="1899597" y="3253883"/>
            <a:ext cx="576300" cy="0"/>
          </a:xfrm>
          <a:prstGeom prst="straightConnector1">
            <a:avLst/>
          </a:prstGeom>
          <a:noFill/>
          <a:ln cap="flat" cmpd="sng" w="38100">
            <a:solidFill>
              <a:srgbClr val="FFFFFF"/>
            </a:solidFill>
            <a:prstDash val="solid"/>
            <a:round/>
            <a:headEnd len="med" w="med" type="none"/>
            <a:tailEnd len="med" w="med" type="triangle"/>
          </a:ln>
        </p:spPr>
      </p:cxnSp>
      <p:pic>
        <p:nvPicPr>
          <p:cNvPr id="98" name="Google Shape;98;p11"/>
          <p:cNvPicPr preferRelativeResize="0"/>
          <p:nvPr/>
        </p:nvPicPr>
        <p:blipFill>
          <a:blip r:embed="rId4">
            <a:alphaModFix/>
          </a:blip>
          <a:stretch>
            <a:fillRect/>
          </a:stretch>
        </p:blipFill>
        <p:spPr>
          <a:xfrm>
            <a:off x="137968" y="3722575"/>
            <a:ext cx="3810000" cy="3810000"/>
          </a:xfrm>
          <a:prstGeom prst="rect">
            <a:avLst/>
          </a:prstGeom>
          <a:noFill/>
          <a:ln>
            <a:noFill/>
          </a:ln>
        </p:spPr>
      </p:pic>
      <p:pic>
        <p:nvPicPr>
          <p:cNvPr id="99" name="Google Shape;99;p11"/>
          <p:cNvPicPr preferRelativeResize="0"/>
          <p:nvPr/>
        </p:nvPicPr>
        <p:blipFill>
          <a:blip r:embed="rId5">
            <a:alphaModFix/>
          </a:blip>
          <a:stretch>
            <a:fillRect/>
          </a:stretch>
        </p:blipFill>
        <p:spPr>
          <a:xfrm>
            <a:off x="4744824" y="871475"/>
            <a:ext cx="3577975" cy="4960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2"/>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
        <p:nvSpPr>
          <p:cNvPr id="106" name="Google Shape;106;p12"/>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Amplifiers increase the electrical signal</a:t>
            </a:r>
            <a:r>
              <a:rPr b="1" i="0" lang="en-US" sz="2800" u="none" cap="none" strike="noStrike">
                <a:solidFill>
                  <a:srgbClr val="FFFFFF"/>
                </a:solidFill>
                <a:latin typeface="Calibri"/>
                <a:ea typeface="Calibri"/>
                <a:cs typeface="Calibri"/>
                <a:sym typeface="Calibri"/>
              </a:rPr>
              <a:t>.</a:t>
            </a:r>
            <a:endParaRPr b="1" i="0" sz="2800" u="none" cap="none" strike="noStrike">
              <a:solidFill>
                <a:srgbClr val="FFFFFF"/>
              </a:solidFill>
              <a:latin typeface="Calibri"/>
              <a:ea typeface="Calibri"/>
              <a:cs typeface="Calibri"/>
              <a:sym typeface="Calibri"/>
            </a:endParaRPr>
          </a:p>
        </p:txBody>
      </p:sp>
      <p:pic>
        <p:nvPicPr>
          <p:cNvPr descr="Image result for biosensor how they work" id="107" name="Google Shape;107;p12"/>
          <p:cNvPicPr preferRelativeResize="0"/>
          <p:nvPr/>
        </p:nvPicPr>
        <p:blipFill rotWithShape="1">
          <a:blip r:embed="rId3">
            <a:alphaModFix/>
          </a:blip>
          <a:srcRect b="27209" l="41438" r="45619" t="0"/>
          <a:stretch/>
        </p:blipFill>
        <p:spPr>
          <a:xfrm>
            <a:off x="4217316" y="2020359"/>
            <a:ext cx="1059942" cy="2467045"/>
          </a:xfrm>
          <a:prstGeom prst="rect">
            <a:avLst/>
          </a:prstGeom>
          <a:noFill/>
          <a:ln>
            <a:noFill/>
          </a:ln>
        </p:spPr>
      </p:pic>
      <p:cxnSp>
        <p:nvCxnSpPr>
          <p:cNvPr id="108" name="Google Shape;108;p12"/>
          <p:cNvCxnSpPr/>
          <p:nvPr/>
        </p:nvCxnSpPr>
        <p:spPr>
          <a:xfrm>
            <a:off x="3640908" y="3253883"/>
            <a:ext cx="576300" cy="0"/>
          </a:xfrm>
          <a:prstGeom prst="straightConnector1">
            <a:avLst/>
          </a:prstGeom>
          <a:noFill/>
          <a:ln cap="flat" cmpd="sng" w="38100">
            <a:solidFill>
              <a:srgbClr val="FFFFFF"/>
            </a:solidFill>
            <a:prstDash val="solid"/>
            <a:round/>
            <a:headEnd len="med" w="med" type="none"/>
            <a:tailEnd len="med" w="med" type="triangle"/>
          </a:ln>
        </p:spPr>
      </p:cxnSp>
      <p:pic>
        <p:nvPicPr>
          <p:cNvPr id="109" name="Google Shape;109;p12"/>
          <p:cNvPicPr preferRelativeResize="0"/>
          <p:nvPr/>
        </p:nvPicPr>
        <p:blipFill>
          <a:blip r:embed="rId4">
            <a:alphaModFix/>
          </a:blip>
          <a:stretch>
            <a:fillRect/>
          </a:stretch>
        </p:blipFill>
        <p:spPr>
          <a:xfrm>
            <a:off x="242325" y="1587200"/>
            <a:ext cx="3289024" cy="2824449"/>
          </a:xfrm>
          <a:prstGeom prst="rect">
            <a:avLst/>
          </a:prstGeom>
          <a:noFill/>
          <a:ln>
            <a:noFill/>
          </a:ln>
        </p:spPr>
      </p:pic>
      <p:pic>
        <p:nvPicPr>
          <p:cNvPr id="110" name="Google Shape;110;p12"/>
          <p:cNvPicPr preferRelativeResize="0"/>
          <p:nvPr/>
        </p:nvPicPr>
        <p:blipFill>
          <a:blip r:embed="rId5">
            <a:alphaModFix/>
          </a:blip>
          <a:stretch>
            <a:fillRect/>
          </a:stretch>
        </p:blipFill>
        <p:spPr>
          <a:xfrm>
            <a:off x="1885013" y="4340400"/>
            <a:ext cx="5724525" cy="2266950"/>
          </a:xfrm>
          <a:prstGeom prst="rect">
            <a:avLst/>
          </a:prstGeom>
          <a:noFill/>
          <a:ln>
            <a:noFill/>
          </a:ln>
        </p:spPr>
      </p:pic>
      <p:cxnSp>
        <p:nvCxnSpPr>
          <p:cNvPr id="111" name="Google Shape;111;p12"/>
          <p:cNvCxnSpPr/>
          <p:nvPr/>
        </p:nvCxnSpPr>
        <p:spPr>
          <a:xfrm flipH="1" rot="10800000">
            <a:off x="5328683" y="5471183"/>
            <a:ext cx="429000" cy="5400"/>
          </a:xfrm>
          <a:prstGeom prst="straightConnector1">
            <a:avLst/>
          </a:prstGeom>
          <a:noFill/>
          <a:ln cap="flat" cmpd="sng" w="38100">
            <a:solidFill>
              <a:srgbClr val="FFFFFF"/>
            </a:solidFill>
            <a:prstDash val="solid"/>
            <a:round/>
            <a:headEnd len="med" w="med" type="none"/>
            <a:tailEnd len="med" w="med" type="triangle"/>
          </a:ln>
        </p:spPr>
      </p:cxnSp>
      <p:cxnSp>
        <p:nvCxnSpPr>
          <p:cNvPr id="112" name="Google Shape;112;p12"/>
          <p:cNvCxnSpPr/>
          <p:nvPr/>
        </p:nvCxnSpPr>
        <p:spPr>
          <a:xfrm>
            <a:off x="3531350" y="5460800"/>
            <a:ext cx="460500" cy="12900"/>
          </a:xfrm>
          <a:prstGeom prst="straightConnector1">
            <a:avLst/>
          </a:prstGeom>
          <a:noFill/>
          <a:ln cap="flat" cmpd="sng" w="38100">
            <a:solidFill>
              <a:srgbClr val="FFFFFF"/>
            </a:solidFill>
            <a:prstDash val="solid"/>
            <a:round/>
            <a:headEnd len="med" w="med" type="none"/>
            <a:tailEnd len="med" w="med" type="triangle"/>
          </a:ln>
        </p:spPr>
      </p:cxnSp>
      <p:pic>
        <p:nvPicPr>
          <p:cNvPr id="113" name="Google Shape;113;p12"/>
          <p:cNvPicPr preferRelativeResize="0"/>
          <p:nvPr/>
        </p:nvPicPr>
        <p:blipFill>
          <a:blip r:embed="rId6">
            <a:alphaModFix/>
          </a:blip>
          <a:stretch>
            <a:fillRect/>
          </a:stretch>
        </p:blipFill>
        <p:spPr>
          <a:xfrm>
            <a:off x="5963225" y="1255522"/>
            <a:ext cx="3091850" cy="2149353"/>
          </a:xfrm>
          <a:prstGeom prst="rect">
            <a:avLst/>
          </a:prstGeom>
          <a:noFill/>
          <a:ln>
            <a:noFill/>
          </a:ln>
        </p:spPr>
      </p:pic>
      <p:pic>
        <p:nvPicPr>
          <p:cNvPr id="114" name="Google Shape;114;p12"/>
          <p:cNvPicPr preferRelativeResize="0"/>
          <p:nvPr/>
        </p:nvPicPr>
        <p:blipFill>
          <a:blip r:embed="rId7">
            <a:alphaModFix/>
          </a:blip>
          <a:stretch>
            <a:fillRect/>
          </a:stretch>
        </p:blipFill>
        <p:spPr>
          <a:xfrm>
            <a:off x="3464300" y="5158650"/>
            <a:ext cx="429000" cy="171450"/>
          </a:xfrm>
          <a:prstGeom prst="rect">
            <a:avLst/>
          </a:prstGeom>
          <a:noFill/>
          <a:ln>
            <a:noFill/>
          </a:ln>
        </p:spPr>
      </p:pic>
      <p:pic>
        <p:nvPicPr>
          <p:cNvPr id="115" name="Google Shape;115;p12"/>
          <p:cNvPicPr preferRelativeResize="0"/>
          <p:nvPr/>
        </p:nvPicPr>
        <p:blipFill>
          <a:blip r:embed="rId7">
            <a:alphaModFix/>
          </a:blip>
          <a:stretch>
            <a:fillRect/>
          </a:stretch>
        </p:blipFill>
        <p:spPr>
          <a:xfrm>
            <a:off x="5385650" y="5217525"/>
            <a:ext cx="460500" cy="17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3"/>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
        <p:nvSpPr>
          <p:cNvPr id="122" name="Google Shape;122;p13"/>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Processors convert electrical signals into </a:t>
            </a:r>
            <a:endParaRPr b="1" sz="28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more readable outputs.</a:t>
            </a:r>
            <a:endParaRPr b="1" i="0" sz="2800" u="none" cap="none" strike="noStrike">
              <a:solidFill>
                <a:srgbClr val="FFFFFF"/>
              </a:solidFill>
              <a:latin typeface="Calibri"/>
              <a:ea typeface="Calibri"/>
              <a:cs typeface="Calibri"/>
              <a:sym typeface="Calibri"/>
            </a:endParaRPr>
          </a:p>
        </p:txBody>
      </p:sp>
      <p:pic>
        <p:nvPicPr>
          <p:cNvPr descr="Image result for biosensor how they work" id="123" name="Google Shape;123;p13"/>
          <p:cNvPicPr preferRelativeResize="0"/>
          <p:nvPr/>
        </p:nvPicPr>
        <p:blipFill rotWithShape="1">
          <a:blip r:embed="rId3">
            <a:alphaModFix/>
          </a:blip>
          <a:srcRect b="25542" l="61152" r="25265" t="1666"/>
          <a:stretch/>
        </p:blipFill>
        <p:spPr>
          <a:xfrm>
            <a:off x="5853689" y="2020359"/>
            <a:ext cx="1112364" cy="2467045"/>
          </a:xfrm>
          <a:prstGeom prst="rect">
            <a:avLst/>
          </a:prstGeom>
          <a:noFill/>
          <a:ln>
            <a:noFill/>
          </a:ln>
        </p:spPr>
      </p:pic>
      <p:pic>
        <p:nvPicPr>
          <p:cNvPr id="124" name="Google Shape;124;p13"/>
          <p:cNvPicPr preferRelativeResize="0"/>
          <p:nvPr/>
        </p:nvPicPr>
        <p:blipFill>
          <a:blip r:embed="rId4">
            <a:alphaModFix/>
          </a:blip>
          <a:stretch>
            <a:fillRect/>
          </a:stretch>
        </p:blipFill>
        <p:spPr>
          <a:xfrm>
            <a:off x="6781850" y="3445875"/>
            <a:ext cx="184200" cy="342900"/>
          </a:xfrm>
          <a:prstGeom prst="rect">
            <a:avLst/>
          </a:prstGeom>
          <a:noFill/>
          <a:ln>
            <a:noFill/>
          </a:ln>
        </p:spPr>
      </p:pic>
      <p:pic>
        <p:nvPicPr>
          <p:cNvPr id="125" name="Google Shape;125;p13"/>
          <p:cNvPicPr preferRelativeResize="0"/>
          <p:nvPr/>
        </p:nvPicPr>
        <p:blipFill>
          <a:blip r:embed="rId5">
            <a:alphaModFix/>
          </a:blip>
          <a:stretch>
            <a:fillRect/>
          </a:stretch>
        </p:blipFill>
        <p:spPr>
          <a:xfrm>
            <a:off x="585668" y="1559354"/>
            <a:ext cx="3123093" cy="2065796"/>
          </a:xfrm>
          <a:prstGeom prst="rect">
            <a:avLst/>
          </a:prstGeom>
          <a:noFill/>
          <a:ln>
            <a:noFill/>
          </a:ln>
        </p:spPr>
      </p:pic>
      <p:pic>
        <p:nvPicPr>
          <p:cNvPr id="126" name="Google Shape;126;p13"/>
          <p:cNvPicPr preferRelativeResize="0"/>
          <p:nvPr/>
        </p:nvPicPr>
        <p:blipFill>
          <a:blip r:embed="rId6">
            <a:alphaModFix/>
          </a:blip>
          <a:stretch>
            <a:fillRect/>
          </a:stretch>
        </p:blipFill>
        <p:spPr>
          <a:xfrm>
            <a:off x="152400" y="3777550"/>
            <a:ext cx="5205422" cy="2928050"/>
          </a:xfrm>
          <a:prstGeom prst="rect">
            <a:avLst/>
          </a:prstGeom>
          <a:noFill/>
          <a:ln>
            <a:noFill/>
          </a:ln>
        </p:spPr>
      </p:pic>
      <p:cxnSp>
        <p:nvCxnSpPr>
          <p:cNvPr id="127" name="Google Shape;127;p13"/>
          <p:cNvCxnSpPr/>
          <p:nvPr/>
        </p:nvCxnSpPr>
        <p:spPr>
          <a:xfrm>
            <a:off x="5277408" y="3253883"/>
            <a:ext cx="576300" cy="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4"/>
          <p:cNvSpPr txBox="1"/>
          <p:nvPr/>
        </p:nvSpPr>
        <p:spPr>
          <a:xfrm>
            <a:off x="228600" y="152400"/>
            <a:ext cx="184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14"/>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Calibri"/>
              <a:buNone/>
            </a:pPr>
            <a:r>
              <a:rPr b="1" lang="en-US" sz="2800">
                <a:solidFill>
                  <a:srgbClr val="FFFFFF"/>
                </a:solidFill>
                <a:latin typeface="Calibri"/>
                <a:ea typeface="Calibri"/>
                <a:cs typeface="Calibri"/>
                <a:sym typeface="Calibri"/>
              </a:rPr>
              <a:t>The data is then displayed.</a:t>
            </a:r>
            <a:endParaRPr b="1" i="0" sz="2800" u="none" cap="none" strike="noStrike">
              <a:solidFill>
                <a:srgbClr val="FFFFFF"/>
              </a:solidFill>
              <a:latin typeface="Calibri"/>
              <a:ea typeface="Calibri"/>
              <a:cs typeface="Calibri"/>
              <a:sym typeface="Calibri"/>
            </a:endParaRPr>
          </a:p>
        </p:txBody>
      </p:sp>
      <p:sp>
        <p:nvSpPr>
          <p:cNvPr id="135" name="Google Shape;135;p14"/>
          <p:cNvSpPr txBox="1"/>
          <p:nvPr>
            <p:ph idx="12" type="sldNum"/>
          </p:nvPr>
        </p:nvSpPr>
        <p:spPr>
          <a:xfrm>
            <a:off x="8556790" y="6333133"/>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lt1"/>
              </a:buClr>
              <a:buSzPts val="350"/>
              <a:buFont typeface="Arial"/>
              <a:buNone/>
            </a:pPr>
            <a:r>
              <a:rPr lang="en-US"/>
              <a:t>8</a:t>
            </a:r>
            <a:endParaRPr b="0" i="0" sz="1400" u="none" cap="none" strike="noStrike">
              <a:solidFill>
                <a:schemeClr val="lt1"/>
              </a:solidFill>
              <a:latin typeface="Calibri"/>
              <a:ea typeface="Calibri"/>
              <a:cs typeface="Calibri"/>
              <a:sym typeface="Calibri"/>
            </a:endParaRPr>
          </a:p>
        </p:txBody>
      </p:sp>
      <p:pic>
        <p:nvPicPr>
          <p:cNvPr descr="Image result for biosensor how they work" id="136" name="Google Shape;136;p14"/>
          <p:cNvPicPr preferRelativeResize="0"/>
          <p:nvPr/>
        </p:nvPicPr>
        <p:blipFill rotWithShape="1">
          <a:blip r:embed="rId3">
            <a:alphaModFix/>
          </a:blip>
          <a:srcRect b="29972" l="78179" r="4111" t="2673"/>
          <a:stretch/>
        </p:blipFill>
        <p:spPr>
          <a:xfrm>
            <a:off x="7542488" y="2020350"/>
            <a:ext cx="1450299" cy="2467050"/>
          </a:xfrm>
          <a:prstGeom prst="rect">
            <a:avLst/>
          </a:prstGeom>
          <a:noFill/>
          <a:ln>
            <a:noFill/>
          </a:ln>
        </p:spPr>
      </p:pic>
      <p:cxnSp>
        <p:nvCxnSpPr>
          <p:cNvPr id="137" name="Google Shape;137;p14"/>
          <p:cNvCxnSpPr/>
          <p:nvPr/>
        </p:nvCxnSpPr>
        <p:spPr>
          <a:xfrm>
            <a:off x="6966208" y="3253883"/>
            <a:ext cx="576300" cy="0"/>
          </a:xfrm>
          <a:prstGeom prst="straightConnector1">
            <a:avLst/>
          </a:prstGeom>
          <a:noFill/>
          <a:ln cap="flat" cmpd="sng" w="38100">
            <a:solidFill>
              <a:srgbClr val="FFFFFF"/>
            </a:solidFill>
            <a:prstDash val="solid"/>
            <a:round/>
            <a:headEnd len="med" w="med" type="none"/>
            <a:tailEnd len="med" w="med" type="triangle"/>
          </a:ln>
        </p:spPr>
      </p:cxnSp>
      <p:pic>
        <p:nvPicPr>
          <p:cNvPr id="138" name="Google Shape;138;p14"/>
          <p:cNvPicPr preferRelativeResize="0"/>
          <p:nvPr/>
        </p:nvPicPr>
        <p:blipFill rotWithShape="1">
          <a:blip r:embed="rId4">
            <a:alphaModFix/>
          </a:blip>
          <a:srcRect b="65213" l="0" r="0" t="0"/>
          <a:stretch/>
        </p:blipFill>
        <p:spPr>
          <a:xfrm>
            <a:off x="1001880" y="1052526"/>
            <a:ext cx="4861674" cy="1691174"/>
          </a:xfrm>
          <a:prstGeom prst="rect">
            <a:avLst/>
          </a:prstGeom>
          <a:noFill/>
          <a:ln>
            <a:noFill/>
          </a:ln>
        </p:spPr>
      </p:pic>
      <p:pic>
        <p:nvPicPr>
          <p:cNvPr id="139" name="Google Shape;139;p14"/>
          <p:cNvPicPr preferRelativeResize="0"/>
          <p:nvPr/>
        </p:nvPicPr>
        <p:blipFill>
          <a:blip r:embed="rId5">
            <a:alphaModFix/>
          </a:blip>
          <a:stretch>
            <a:fillRect/>
          </a:stretch>
        </p:blipFill>
        <p:spPr>
          <a:xfrm>
            <a:off x="2153263" y="3289225"/>
            <a:ext cx="2558900" cy="281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idx="12" type="sldNum"/>
          </p:nvPr>
        </p:nvSpPr>
        <p:spPr>
          <a:xfrm>
            <a:off x="8556790" y="6333133"/>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350"/>
              <a:buFont typeface="Arial"/>
              <a:buNone/>
            </a:pPr>
            <a:fld id="{00000000-1234-1234-1234-123412341234}" type="slidenum">
              <a:rPr lang="en-US"/>
              <a:t>‹#›</a:t>
            </a:fld>
            <a:endParaRPr/>
          </a:p>
        </p:txBody>
      </p:sp>
      <p:sp>
        <p:nvSpPr>
          <p:cNvPr id="146" name="Google Shape;146;p15"/>
          <p:cNvSpPr txBox="1"/>
          <p:nvPr/>
        </p:nvSpPr>
        <p:spPr>
          <a:xfrm>
            <a:off x="76200" y="76200"/>
            <a:ext cx="9017100" cy="43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700"/>
              <a:buFont typeface="Calibri"/>
              <a:buNone/>
            </a:pPr>
            <a:r>
              <a:rPr b="1" lang="en-US" sz="2800">
                <a:solidFill>
                  <a:schemeClr val="lt1"/>
                </a:solidFill>
                <a:latin typeface="Calibri"/>
                <a:ea typeface="Calibri"/>
                <a:cs typeface="Calibri"/>
                <a:sym typeface="Calibri"/>
              </a:rPr>
              <a:t>The chemical compound found in a biotic system </a:t>
            </a:r>
            <a:endParaRPr b="1" sz="2800">
              <a:solidFill>
                <a:schemeClr val="lt1"/>
              </a:solidFill>
              <a:latin typeface="Calibri"/>
              <a:ea typeface="Calibri"/>
              <a:cs typeface="Calibri"/>
              <a:sym typeface="Calibri"/>
            </a:endParaRPr>
          </a:p>
          <a:p>
            <a:pPr indent="0" lvl="0" marL="0" rtl="0" algn="l">
              <a:spcBef>
                <a:spcPts val="0"/>
              </a:spcBef>
              <a:spcAft>
                <a:spcPts val="0"/>
              </a:spcAft>
              <a:buClr>
                <a:schemeClr val="lt1"/>
              </a:buClr>
              <a:buSzPts val="700"/>
              <a:buFont typeface="Calibri"/>
              <a:buNone/>
            </a:pPr>
            <a:r>
              <a:rPr b="1" lang="en-US" sz="2800">
                <a:solidFill>
                  <a:schemeClr val="lt1"/>
                </a:solidFill>
                <a:latin typeface="Calibri"/>
                <a:ea typeface="Calibri"/>
                <a:cs typeface="Calibri"/>
                <a:sym typeface="Calibri"/>
              </a:rPr>
              <a:t>we are measuring.</a:t>
            </a:r>
            <a:endParaRPr b="1" sz="2800">
              <a:solidFill>
                <a:srgbClr val="FFFFFF"/>
              </a:solidFill>
              <a:latin typeface="Calibri"/>
              <a:ea typeface="Calibri"/>
              <a:cs typeface="Calibri"/>
              <a:sym typeface="Calibri"/>
            </a:endParaRPr>
          </a:p>
        </p:txBody>
      </p:sp>
      <p:pic>
        <p:nvPicPr>
          <p:cNvPr descr="Image result for biosensor how they work" id="147" name="Google Shape;147;p15"/>
          <p:cNvPicPr preferRelativeResize="0"/>
          <p:nvPr/>
        </p:nvPicPr>
        <p:blipFill rotWithShape="1">
          <a:blip r:embed="rId3">
            <a:alphaModFix/>
          </a:blip>
          <a:srcRect b="27209" l="0" r="78964" t="0"/>
          <a:stretch/>
        </p:blipFill>
        <p:spPr>
          <a:xfrm>
            <a:off x="176709" y="2020360"/>
            <a:ext cx="1722748" cy="2467045"/>
          </a:xfrm>
          <a:prstGeom prst="rect">
            <a:avLst/>
          </a:prstGeom>
          <a:noFill/>
          <a:ln>
            <a:noFill/>
          </a:ln>
        </p:spPr>
      </p:pic>
      <p:pic>
        <p:nvPicPr>
          <p:cNvPr id="148" name="Google Shape;148;p15"/>
          <p:cNvPicPr preferRelativeResize="0"/>
          <p:nvPr/>
        </p:nvPicPr>
        <p:blipFill>
          <a:blip r:embed="rId4">
            <a:alphaModFix/>
          </a:blip>
          <a:stretch>
            <a:fillRect/>
          </a:stretch>
        </p:blipFill>
        <p:spPr>
          <a:xfrm>
            <a:off x="4497033" y="3687250"/>
            <a:ext cx="1457325" cy="1952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